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44"/>
  </p:notesMasterIdLst>
  <p:sldIdLst>
    <p:sldId id="256" r:id="rId2"/>
    <p:sldId id="257" r:id="rId3"/>
    <p:sldId id="258" r:id="rId4"/>
    <p:sldId id="259" r:id="rId5"/>
    <p:sldId id="320" r:id="rId6"/>
    <p:sldId id="261" r:id="rId7"/>
    <p:sldId id="260" r:id="rId8"/>
    <p:sldId id="263" r:id="rId9"/>
    <p:sldId id="262" r:id="rId10"/>
    <p:sldId id="379" r:id="rId11"/>
    <p:sldId id="285" r:id="rId12"/>
    <p:sldId id="264" r:id="rId13"/>
    <p:sldId id="321" r:id="rId14"/>
    <p:sldId id="322" r:id="rId15"/>
    <p:sldId id="286" r:id="rId16"/>
    <p:sldId id="323" r:id="rId17"/>
    <p:sldId id="324" r:id="rId18"/>
    <p:sldId id="325" r:id="rId19"/>
    <p:sldId id="326" r:id="rId20"/>
    <p:sldId id="327" r:id="rId21"/>
    <p:sldId id="330" r:id="rId22"/>
    <p:sldId id="331" r:id="rId23"/>
    <p:sldId id="332" r:id="rId24"/>
    <p:sldId id="333" r:id="rId25"/>
    <p:sldId id="334" r:id="rId26"/>
    <p:sldId id="335" r:id="rId27"/>
    <p:sldId id="336" r:id="rId28"/>
    <p:sldId id="337" r:id="rId29"/>
    <p:sldId id="338" r:id="rId30"/>
    <p:sldId id="341" r:id="rId31"/>
    <p:sldId id="342" r:id="rId32"/>
    <p:sldId id="312" r:id="rId33"/>
    <p:sldId id="311" r:id="rId34"/>
    <p:sldId id="266" r:id="rId35"/>
    <p:sldId id="267" r:id="rId36"/>
    <p:sldId id="268" r:id="rId37"/>
    <p:sldId id="269" r:id="rId38"/>
    <p:sldId id="270" r:id="rId39"/>
    <p:sldId id="271" r:id="rId40"/>
    <p:sldId id="272" r:id="rId41"/>
    <p:sldId id="273" r:id="rId42"/>
    <p:sldId id="348" r:id="rId43"/>
    <p:sldId id="274" r:id="rId44"/>
    <p:sldId id="275" r:id="rId45"/>
    <p:sldId id="276" r:id="rId46"/>
    <p:sldId id="277" r:id="rId47"/>
    <p:sldId id="278" r:id="rId48"/>
    <p:sldId id="279" r:id="rId49"/>
    <p:sldId id="280" r:id="rId50"/>
    <p:sldId id="281" r:id="rId51"/>
    <p:sldId id="349" r:id="rId52"/>
    <p:sldId id="380" r:id="rId53"/>
    <p:sldId id="381" r:id="rId54"/>
    <p:sldId id="384" r:id="rId55"/>
    <p:sldId id="265" r:id="rId56"/>
    <p:sldId id="385" r:id="rId57"/>
    <p:sldId id="386" r:id="rId58"/>
    <p:sldId id="388" r:id="rId59"/>
    <p:sldId id="283" r:id="rId60"/>
    <p:sldId id="390" r:id="rId61"/>
    <p:sldId id="282" r:id="rId62"/>
    <p:sldId id="284" r:id="rId63"/>
    <p:sldId id="343" r:id="rId64"/>
    <p:sldId id="344" r:id="rId65"/>
    <p:sldId id="345" r:id="rId66"/>
    <p:sldId id="346" r:id="rId67"/>
    <p:sldId id="347" r:id="rId68"/>
    <p:sldId id="351" r:id="rId69"/>
    <p:sldId id="352" r:id="rId70"/>
    <p:sldId id="353" r:id="rId71"/>
    <p:sldId id="354" r:id="rId72"/>
    <p:sldId id="287" r:id="rId73"/>
    <p:sldId id="288" r:id="rId74"/>
    <p:sldId id="355" r:id="rId75"/>
    <p:sldId id="290" r:id="rId76"/>
    <p:sldId id="356" r:id="rId77"/>
    <p:sldId id="289" r:id="rId78"/>
    <p:sldId id="291" r:id="rId79"/>
    <p:sldId id="318" r:id="rId80"/>
    <p:sldId id="357" r:id="rId81"/>
    <p:sldId id="358" r:id="rId82"/>
    <p:sldId id="293" r:id="rId83"/>
    <p:sldId id="319" r:id="rId84"/>
    <p:sldId id="316" r:id="rId85"/>
    <p:sldId id="359" r:id="rId86"/>
    <p:sldId id="328" r:id="rId87"/>
    <p:sldId id="360" r:id="rId88"/>
    <p:sldId id="377" r:id="rId89"/>
    <p:sldId id="378" r:id="rId90"/>
    <p:sldId id="361" r:id="rId91"/>
    <p:sldId id="362" r:id="rId92"/>
    <p:sldId id="363" r:id="rId93"/>
    <p:sldId id="294" r:id="rId94"/>
    <p:sldId id="295" r:id="rId95"/>
    <p:sldId id="296" r:id="rId96"/>
    <p:sldId id="297" r:id="rId97"/>
    <p:sldId id="364" r:id="rId98"/>
    <p:sldId id="298" r:id="rId99"/>
    <p:sldId id="299" r:id="rId100"/>
    <p:sldId id="300" r:id="rId101"/>
    <p:sldId id="301" r:id="rId102"/>
    <p:sldId id="366" r:id="rId103"/>
    <p:sldId id="365" r:id="rId104"/>
    <p:sldId id="367" r:id="rId105"/>
    <p:sldId id="368" r:id="rId106"/>
    <p:sldId id="302" r:id="rId107"/>
    <p:sldId id="303" r:id="rId108"/>
    <p:sldId id="304" r:id="rId109"/>
    <p:sldId id="305" r:id="rId110"/>
    <p:sldId id="306" r:id="rId111"/>
    <p:sldId id="307" r:id="rId112"/>
    <p:sldId id="308" r:id="rId113"/>
    <p:sldId id="309" r:id="rId114"/>
    <p:sldId id="369" r:id="rId115"/>
    <p:sldId id="313" r:id="rId116"/>
    <p:sldId id="317" r:id="rId117"/>
    <p:sldId id="314" r:id="rId118"/>
    <p:sldId id="315" r:id="rId119"/>
    <p:sldId id="391" r:id="rId120"/>
    <p:sldId id="4537" r:id="rId121"/>
    <p:sldId id="4539" r:id="rId122"/>
    <p:sldId id="4540" r:id="rId123"/>
    <p:sldId id="4541" r:id="rId124"/>
    <p:sldId id="4543" r:id="rId125"/>
    <p:sldId id="4544" r:id="rId126"/>
    <p:sldId id="4545" r:id="rId127"/>
    <p:sldId id="4546" r:id="rId128"/>
    <p:sldId id="4542" r:id="rId129"/>
    <p:sldId id="4547" r:id="rId130"/>
    <p:sldId id="4549" r:id="rId131"/>
    <p:sldId id="4548" r:id="rId132"/>
    <p:sldId id="4550" r:id="rId133"/>
    <p:sldId id="4551" r:id="rId134"/>
    <p:sldId id="4552" r:id="rId135"/>
    <p:sldId id="4553" r:id="rId136"/>
    <p:sldId id="370" r:id="rId137"/>
    <p:sldId id="371" r:id="rId138"/>
    <p:sldId id="372" r:id="rId139"/>
    <p:sldId id="373" r:id="rId140"/>
    <p:sldId id="374" r:id="rId141"/>
    <p:sldId id="375" r:id="rId142"/>
    <p:sldId id="37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4" autoAdjust="0"/>
  </p:normalViewPr>
  <p:slideViewPr>
    <p:cSldViewPr snapToGrid="0">
      <p:cViewPr varScale="1">
        <p:scale>
          <a:sx n="85" d="100"/>
          <a:sy n="85" d="100"/>
        </p:scale>
        <p:origin x="180"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813DA-8B20-46F1-B506-208222F1A970}"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DDD83-BE8F-4E06-83C9-7D4E9A3A454F}" type="slidenum">
              <a:rPr lang="en-US" smtClean="0"/>
              <a:t>‹#›</a:t>
            </a:fld>
            <a:endParaRPr lang="en-US"/>
          </a:p>
        </p:txBody>
      </p:sp>
    </p:spTree>
    <p:extLst>
      <p:ext uri="{BB962C8B-B14F-4D97-AF65-F5344CB8AC3E}">
        <p14:creationId xmlns:p14="http://schemas.microsoft.com/office/powerpoint/2010/main" val="242168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DDD83-BE8F-4E06-83C9-7D4E9A3A454F}" type="slidenum">
              <a:rPr lang="en-US" smtClean="0"/>
              <a:t>7</a:t>
            </a:fld>
            <a:endParaRPr lang="en-US"/>
          </a:p>
        </p:txBody>
      </p:sp>
    </p:spTree>
    <p:extLst>
      <p:ext uri="{BB962C8B-B14F-4D97-AF65-F5344CB8AC3E}">
        <p14:creationId xmlns:p14="http://schemas.microsoft.com/office/powerpoint/2010/main" val="62025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DDD83-BE8F-4E06-83C9-7D4E9A3A454F}" type="slidenum">
              <a:rPr lang="en-US" smtClean="0"/>
              <a:t>62</a:t>
            </a:fld>
            <a:endParaRPr lang="en-US"/>
          </a:p>
        </p:txBody>
      </p:sp>
    </p:spTree>
    <p:extLst>
      <p:ext uri="{BB962C8B-B14F-4D97-AF65-F5344CB8AC3E}">
        <p14:creationId xmlns:p14="http://schemas.microsoft.com/office/powerpoint/2010/main" val="352375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DDD83-BE8F-4E06-83C9-7D4E9A3A454F}" type="slidenum">
              <a:rPr lang="en-US" smtClean="0"/>
              <a:t>99</a:t>
            </a:fld>
            <a:endParaRPr lang="en-US"/>
          </a:p>
        </p:txBody>
      </p:sp>
    </p:spTree>
    <p:extLst>
      <p:ext uri="{BB962C8B-B14F-4D97-AF65-F5344CB8AC3E}">
        <p14:creationId xmlns:p14="http://schemas.microsoft.com/office/powerpoint/2010/main" val="236154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DDD83-BE8F-4E06-83C9-7D4E9A3A454F}" type="slidenum">
              <a:rPr lang="en-US" smtClean="0"/>
              <a:t>117</a:t>
            </a:fld>
            <a:endParaRPr lang="en-US"/>
          </a:p>
        </p:txBody>
      </p:sp>
    </p:spTree>
    <p:extLst>
      <p:ext uri="{BB962C8B-B14F-4D97-AF65-F5344CB8AC3E}">
        <p14:creationId xmlns:p14="http://schemas.microsoft.com/office/powerpoint/2010/main" val="94207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BE0F37-87BE-4623-942D-55B1464F4E3A}" type="slidenum">
              <a:rPr lang="en-US" smtClean="0"/>
              <a:t>124</a:t>
            </a:fld>
            <a:endParaRPr lang="en-US"/>
          </a:p>
        </p:txBody>
      </p:sp>
    </p:spTree>
    <p:extLst>
      <p:ext uri="{BB962C8B-B14F-4D97-AF65-F5344CB8AC3E}">
        <p14:creationId xmlns:p14="http://schemas.microsoft.com/office/powerpoint/2010/main" val="351904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DDD83-BE8F-4E06-83C9-7D4E9A3A454F}" type="slidenum">
              <a:rPr lang="en-US" smtClean="0"/>
              <a:t>142</a:t>
            </a:fld>
            <a:endParaRPr lang="en-US"/>
          </a:p>
        </p:txBody>
      </p:sp>
    </p:spTree>
    <p:extLst>
      <p:ext uri="{BB962C8B-B14F-4D97-AF65-F5344CB8AC3E}">
        <p14:creationId xmlns:p14="http://schemas.microsoft.com/office/powerpoint/2010/main" val="290860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02B1-DECA-4F8B-8DD0-22DA5E5D2E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4EE71A-351E-4C1F-9769-D250A38442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65D9B3-1465-4DCA-958F-CE2D528178BE}"/>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5" name="Footer Placeholder 4">
            <a:extLst>
              <a:ext uri="{FF2B5EF4-FFF2-40B4-BE49-F238E27FC236}">
                <a16:creationId xmlns:a16="http://schemas.microsoft.com/office/drawing/2014/main" id="{0C846B52-3E8A-4D6E-A190-D77EEECF6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4E7F-533A-4297-B55F-7EF07E748FD5}"/>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2609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D087-4AFF-448C-B4E0-CD9765BB1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F950B7-5C7C-4995-A2E2-C32676705EC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447AA-A079-4C4A-86BE-E0F89991FAEF}"/>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5" name="Footer Placeholder 4">
            <a:extLst>
              <a:ext uri="{FF2B5EF4-FFF2-40B4-BE49-F238E27FC236}">
                <a16:creationId xmlns:a16="http://schemas.microsoft.com/office/drawing/2014/main" id="{67894717-F8A6-481A-823A-76F7BC2BA0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DF5B2-8753-4F1C-9548-89CCE9E36879}"/>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3892298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938320-873F-4DFB-B1E4-5BABA8EEF9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24CB6E-059C-46F4-B98D-C0CAD42B3C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2146B-F6B2-4332-A43C-6FF7FE63BED1}"/>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5" name="Footer Placeholder 4">
            <a:extLst>
              <a:ext uri="{FF2B5EF4-FFF2-40B4-BE49-F238E27FC236}">
                <a16:creationId xmlns:a16="http://schemas.microsoft.com/office/drawing/2014/main" id="{2C9EF53A-6A07-4F28-B0D8-476D22840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743AF-9BB3-4DC7-BC98-9E07AD18C6A4}"/>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5864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C612-95D1-46BC-A5D0-3AE94CA2B0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464D8B-7277-434F-BB80-FDD6D8414C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A634F-5A66-433E-9F1F-ED8B099FAFE0}"/>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5" name="Footer Placeholder 4">
            <a:extLst>
              <a:ext uri="{FF2B5EF4-FFF2-40B4-BE49-F238E27FC236}">
                <a16:creationId xmlns:a16="http://schemas.microsoft.com/office/drawing/2014/main" id="{F425D7C8-D78B-42D8-907E-8BC3466BA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A9EBA-1658-4C50-9DE2-406DF8C6C165}"/>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2011153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E09A-FC50-4CDD-9E7D-7ECCE27B07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86441-5AC8-4F3C-B3E7-A29403AD20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830762-1CFA-418E-BB8F-35A73F02664C}"/>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5" name="Footer Placeholder 4">
            <a:extLst>
              <a:ext uri="{FF2B5EF4-FFF2-40B4-BE49-F238E27FC236}">
                <a16:creationId xmlns:a16="http://schemas.microsoft.com/office/drawing/2014/main" id="{1ED8168B-CF63-4DFF-8F07-1A901C720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926243-1570-4B1D-850C-0F3F02A23814}"/>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12609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FE25-55DC-40A4-B933-4D7F985A99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37859-5E09-4E0B-B4F8-B487C44CFBA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8A1EB4-C52E-42AA-9D19-54078426C6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2AF72-9AB2-4F49-AA3F-E7178E2E2304}"/>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6" name="Footer Placeholder 5">
            <a:extLst>
              <a:ext uri="{FF2B5EF4-FFF2-40B4-BE49-F238E27FC236}">
                <a16:creationId xmlns:a16="http://schemas.microsoft.com/office/drawing/2014/main" id="{56A1E4C1-3232-4443-927B-59022EDE8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F5C84-3ACE-46B4-995D-41FEC4BE8B6C}"/>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136853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59F7-6796-4E84-B308-D8693A7817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07189C-4C4D-4C69-8E5A-C443F4FEB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BA70CE-ADAE-433C-8335-6430D8CA59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CD603-82B3-4FF8-B1CB-9041AD0DF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47909D-B34D-4F91-9935-4EAF1B31B9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79594A-BF36-4E5D-94E1-EF8051665530}"/>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8" name="Footer Placeholder 7">
            <a:extLst>
              <a:ext uri="{FF2B5EF4-FFF2-40B4-BE49-F238E27FC236}">
                <a16:creationId xmlns:a16="http://schemas.microsoft.com/office/drawing/2014/main" id="{69E63F14-F91F-421C-B152-BFAADA942E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FC1752-45BD-469E-B475-ADD0F69EC2DC}"/>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134225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78CC-893B-4EF8-AD22-977544F4A7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B2563B-D2CC-4BBF-9EC9-118405D65C62}"/>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4" name="Footer Placeholder 3">
            <a:extLst>
              <a:ext uri="{FF2B5EF4-FFF2-40B4-BE49-F238E27FC236}">
                <a16:creationId xmlns:a16="http://schemas.microsoft.com/office/drawing/2014/main" id="{88B1562C-466C-4171-AEFD-6E33742672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6C93D-B189-45D4-9A38-E3D30DEE796E}"/>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385014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47E81-688F-494D-B527-3955A1150BC4}"/>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3" name="Footer Placeholder 2">
            <a:extLst>
              <a:ext uri="{FF2B5EF4-FFF2-40B4-BE49-F238E27FC236}">
                <a16:creationId xmlns:a16="http://schemas.microsoft.com/office/drawing/2014/main" id="{233D095F-5E69-4123-957F-A379D6B09B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DF862-FC9E-41EF-A321-968F1C83F2C6}"/>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54029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B8E6-0449-44AE-A59D-69FA57875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6CF4F-4069-4516-AD5E-D0C892689A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7C86B-9E7F-40EA-9084-E653026C1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DA3120-046F-4509-9428-E1C3FE650640}"/>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6" name="Footer Placeholder 5">
            <a:extLst>
              <a:ext uri="{FF2B5EF4-FFF2-40B4-BE49-F238E27FC236}">
                <a16:creationId xmlns:a16="http://schemas.microsoft.com/office/drawing/2014/main" id="{42259028-5DFD-4921-8B13-8020E3E29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F076F-9EC6-4A61-98AF-85201B2255DE}"/>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134925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7E96E-ECA0-44B4-85D4-EAB919916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050D9C-1B2C-43F3-8740-BCBBEC3B5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BAA897-18EF-47A3-ABD9-836564DC7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AFA03-5AC9-4B6B-AEC6-E086395BE84C}"/>
              </a:ext>
            </a:extLst>
          </p:cNvPr>
          <p:cNvSpPr>
            <a:spLocks noGrp="1"/>
          </p:cNvSpPr>
          <p:nvPr>
            <p:ph type="dt" sz="half" idx="10"/>
          </p:nvPr>
        </p:nvSpPr>
        <p:spPr/>
        <p:txBody>
          <a:bodyPr/>
          <a:lstStyle/>
          <a:p>
            <a:fld id="{884B922E-7E48-4E0B-A1CE-D12087FF081D}" type="datetimeFigureOut">
              <a:rPr lang="en-US" smtClean="0"/>
              <a:t>4/11/2024</a:t>
            </a:fld>
            <a:endParaRPr lang="en-US"/>
          </a:p>
        </p:txBody>
      </p:sp>
      <p:sp>
        <p:nvSpPr>
          <p:cNvPr id="6" name="Footer Placeholder 5">
            <a:extLst>
              <a:ext uri="{FF2B5EF4-FFF2-40B4-BE49-F238E27FC236}">
                <a16:creationId xmlns:a16="http://schemas.microsoft.com/office/drawing/2014/main" id="{9AFD99F5-C363-4380-94DB-CCF909596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0EC4EA-CB92-41D9-8558-98E409126B0D}"/>
              </a:ext>
            </a:extLst>
          </p:cNvPr>
          <p:cNvSpPr>
            <a:spLocks noGrp="1"/>
          </p:cNvSpPr>
          <p:nvPr>
            <p:ph type="sldNum" sz="quarter" idx="12"/>
          </p:nvPr>
        </p:nvSpPr>
        <p:spPr/>
        <p:txBody>
          <a:bodyPr/>
          <a:lstStyle/>
          <a:p>
            <a:fld id="{B7D5E726-A73E-47EF-ADA7-9148DDA26908}" type="slidenum">
              <a:rPr lang="en-US" smtClean="0"/>
              <a:t>‹#›</a:t>
            </a:fld>
            <a:endParaRPr lang="en-US"/>
          </a:p>
        </p:txBody>
      </p:sp>
    </p:spTree>
    <p:extLst>
      <p:ext uri="{BB962C8B-B14F-4D97-AF65-F5344CB8AC3E}">
        <p14:creationId xmlns:p14="http://schemas.microsoft.com/office/powerpoint/2010/main" val="387226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F29FF-43B6-4A55-9AA1-EF304A2B71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EE7DB-F1AF-463B-A908-7A30D1670A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EBBA06-46ED-4D8D-94DD-319E2D7F8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B922E-7E48-4E0B-A1CE-D12087FF081D}" type="datetimeFigureOut">
              <a:rPr lang="en-US" smtClean="0"/>
              <a:t>4/11/2024</a:t>
            </a:fld>
            <a:endParaRPr lang="en-US"/>
          </a:p>
        </p:txBody>
      </p:sp>
      <p:sp>
        <p:nvSpPr>
          <p:cNvPr id="5" name="Footer Placeholder 4">
            <a:extLst>
              <a:ext uri="{FF2B5EF4-FFF2-40B4-BE49-F238E27FC236}">
                <a16:creationId xmlns:a16="http://schemas.microsoft.com/office/drawing/2014/main" id="{F71DA3D1-39F4-493F-85DE-DEDE76282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32F361-181B-46AD-BD08-41953D3896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5E726-A73E-47EF-ADA7-9148DDA26908}" type="slidenum">
              <a:rPr lang="en-US" smtClean="0"/>
              <a:t>‹#›</a:t>
            </a:fld>
            <a:endParaRPr lang="en-US"/>
          </a:p>
        </p:txBody>
      </p:sp>
    </p:spTree>
    <p:extLst>
      <p:ext uri="{BB962C8B-B14F-4D97-AF65-F5344CB8AC3E}">
        <p14:creationId xmlns:p14="http://schemas.microsoft.com/office/powerpoint/2010/main" val="114458048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6F1F-36F0-4978-B16F-BE26B2FBDD6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E5A995B-DBF9-4BD4-9EA6-7AE9B3A76499}"/>
              </a:ext>
            </a:extLst>
          </p:cNvPr>
          <p:cNvSpPr>
            <a:spLocks noGrp="1"/>
          </p:cNvSpPr>
          <p:nvPr>
            <p:ph type="subTitle" idx="1"/>
          </p:nvPr>
        </p:nvSpPr>
        <p:spPr>
          <a:xfrm>
            <a:off x="1196621" y="4583289"/>
            <a:ext cx="10127347" cy="1769935"/>
          </a:xfrm>
        </p:spPr>
        <p:txBody>
          <a:bodyPr>
            <a:normAutofit fontScale="85000" lnSpcReduction="20000"/>
          </a:bodyPr>
          <a:lstStyle/>
          <a:p>
            <a:r>
              <a:rPr lang="en-US" sz="4300" b="1" dirty="0"/>
              <a:t>     ISTQB Foundation Level  – Syllabus V 4.0 2023</a:t>
            </a:r>
            <a:endParaRPr lang="en-US" sz="4300" dirty="0"/>
          </a:p>
          <a:p>
            <a:r>
              <a:rPr lang="en-US" sz="4300" dirty="0"/>
              <a:t>Mohammed </a:t>
            </a:r>
            <a:r>
              <a:rPr lang="en-US" sz="4300" dirty="0" err="1"/>
              <a:t>Sallam</a:t>
            </a:r>
            <a:br>
              <a:rPr lang="ar-JO" sz="4300" dirty="0"/>
            </a:br>
            <a:br>
              <a:rPr lang="en-US" dirty="0"/>
            </a:br>
            <a:r>
              <a:rPr lang="en-US" dirty="0"/>
              <a:t> </a:t>
            </a:r>
            <a:br>
              <a:rPr lang="ar-JO" dirty="0"/>
            </a:br>
            <a:endParaRPr lang="en-US" dirty="0"/>
          </a:p>
        </p:txBody>
      </p:sp>
      <p:pic>
        <p:nvPicPr>
          <p:cNvPr id="5" name="Picture 4">
            <a:extLst>
              <a:ext uri="{FF2B5EF4-FFF2-40B4-BE49-F238E27FC236}">
                <a16:creationId xmlns:a16="http://schemas.microsoft.com/office/drawing/2014/main" id="{3B1FC39E-F6F3-4AB2-929A-D6A682464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31" y="504776"/>
            <a:ext cx="11049000" cy="3884344"/>
          </a:xfrm>
          <a:prstGeom prst="rect">
            <a:avLst/>
          </a:prstGeom>
        </p:spPr>
      </p:pic>
    </p:spTree>
    <p:extLst>
      <p:ext uri="{BB962C8B-B14F-4D97-AF65-F5344CB8AC3E}">
        <p14:creationId xmlns:p14="http://schemas.microsoft.com/office/powerpoint/2010/main" val="88945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1E3B-A2AD-476F-A2A2-310111BA7BDA}"/>
              </a:ext>
            </a:extLst>
          </p:cNvPr>
          <p:cNvSpPr>
            <a:spLocks noGrp="1"/>
          </p:cNvSpPr>
          <p:nvPr>
            <p:ph type="title"/>
          </p:nvPr>
        </p:nvSpPr>
        <p:spPr>
          <a:xfrm>
            <a:off x="838200" y="365125"/>
            <a:ext cx="10515600" cy="876653"/>
          </a:xfrm>
        </p:spPr>
        <p:txBody>
          <a:bodyPr/>
          <a:lstStyle/>
          <a:p>
            <a:r>
              <a:rPr lang="en-US" dirty="0"/>
              <a:t>Test Objectives (2)</a:t>
            </a:r>
          </a:p>
        </p:txBody>
      </p:sp>
      <p:sp>
        <p:nvSpPr>
          <p:cNvPr id="3" name="Content Placeholder 2">
            <a:extLst>
              <a:ext uri="{FF2B5EF4-FFF2-40B4-BE49-F238E27FC236}">
                <a16:creationId xmlns:a16="http://schemas.microsoft.com/office/drawing/2014/main" id="{A8B0D340-E0AF-400F-B8BE-9A47AACBDD21}"/>
              </a:ext>
            </a:extLst>
          </p:cNvPr>
          <p:cNvSpPr>
            <a:spLocks noGrp="1"/>
          </p:cNvSpPr>
          <p:nvPr>
            <p:ph idx="1"/>
          </p:nvPr>
        </p:nvSpPr>
        <p:spPr>
          <a:xfrm>
            <a:off x="79022" y="1478844"/>
            <a:ext cx="12214577" cy="5271911"/>
          </a:xfrm>
        </p:spPr>
        <p:txBody>
          <a:bodyPr>
            <a:normAutofit lnSpcReduction="10000"/>
          </a:bodyPr>
          <a:lstStyle/>
          <a:p>
            <a:r>
              <a:rPr lang="en-US" dirty="0"/>
              <a:t>Evaluating work products such as requirements, user stories, designs, and code </a:t>
            </a:r>
          </a:p>
          <a:p>
            <a:pPr marL="0" indent="0">
              <a:buNone/>
            </a:pPr>
            <a:r>
              <a:rPr lang="en-US" dirty="0"/>
              <a:t>• Triggering failures and finding defects</a:t>
            </a:r>
          </a:p>
          <a:p>
            <a:pPr marL="0" indent="0">
              <a:buNone/>
            </a:pPr>
            <a:r>
              <a:rPr lang="en-US" dirty="0"/>
              <a:t>• Ensuring required coverage of a test object</a:t>
            </a:r>
          </a:p>
          <a:p>
            <a:pPr marL="0" indent="0">
              <a:buNone/>
            </a:pPr>
            <a:r>
              <a:rPr lang="en-US" dirty="0"/>
              <a:t>• Reducing the level of risk of software quality </a:t>
            </a:r>
          </a:p>
          <a:p>
            <a:pPr marL="0" indent="0">
              <a:buNone/>
            </a:pPr>
            <a:r>
              <a:rPr lang="en-US" dirty="0"/>
              <a:t>• Verifying whether specified requirements have been fulfilled </a:t>
            </a:r>
          </a:p>
          <a:p>
            <a:pPr marL="0" indent="0">
              <a:buNone/>
            </a:pPr>
            <a:r>
              <a:rPr lang="en-US" dirty="0"/>
              <a:t>• Verifying that a test object complies with contractual, legal, and regulatory requirements </a:t>
            </a:r>
          </a:p>
          <a:p>
            <a:pPr marL="0" indent="0">
              <a:buNone/>
            </a:pPr>
            <a:r>
              <a:rPr lang="en-US" dirty="0"/>
              <a:t>• Providing information to stakeholders to allow them to make informed decisions </a:t>
            </a:r>
          </a:p>
          <a:p>
            <a:pPr marL="0" indent="0">
              <a:buNone/>
            </a:pPr>
            <a:r>
              <a:rPr lang="en-US" dirty="0"/>
              <a:t>• Building confidence in the quality of the test object </a:t>
            </a:r>
          </a:p>
          <a:p>
            <a:pPr marL="0" indent="0">
              <a:buNone/>
            </a:pPr>
            <a:r>
              <a:rPr lang="en-US" dirty="0"/>
              <a:t>• Validating whether the test object is complete and works as expected by the stakeholders</a:t>
            </a:r>
          </a:p>
        </p:txBody>
      </p:sp>
    </p:spTree>
    <p:extLst>
      <p:ext uri="{BB962C8B-B14F-4D97-AF65-F5344CB8AC3E}">
        <p14:creationId xmlns:p14="http://schemas.microsoft.com/office/powerpoint/2010/main" val="8519969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0983-7C9D-4344-80ED-6A8E0996DCF6}"/>
              </a:ext>
            </a:extLst>
          </p:cNvPr>
          <p:cNvSpPr>
            <a:spLocks noGrp="1"/>
          </p:cNvSpPr>
          <p:nvPr>
            <p:ph type="title"/>
          </p:nvPr>
        </p:nvSpPr>
        <p:spPr/>
        <p:txBody>
          <a:bodyPr/>
          <a:lstStyle/>
          <a:p>
            <a:r>
              <a:rPr lang="en-US" dirty="0"/>
              <a:t>4)Acceptance Testing- Validation Testing</a:t>
            </a:r>
          </a:p>
        </p:txBody>
      </p:sp>
      <p:sp>
        <p:nvSpPr>
          <p:cNvPr id="3" name="Content Placeholder 2">
            <a:extLst>
              <a:ext uri="{FF2B5EF4-FFF2-40B4-BE49-F238E27FC236}">
                <a16:creationId xmlns:a16="http://schemas.microsoft.com/office/drawing/2014/main" id="{9171736C-ABEC-46EC-AAAA-0E4B181D7BB2}"/>
              </a:ext>
            </a:extLst>
          </p:cNvPr>
          <p:cNvSpPr>
            <a:spLocks noGrp="1"/>
          </p:cNvSpPr>
          <p:nvPr>
            <p:ph idx="1"/>
          </p:nvPr>
        </p:nvSpPr>
        <p:spPr>
          <a:xfrm>
            <a:off x="101600" y="1547446"/>
            <a:ext cx="11252200" cy="5310553"/>
          </a:xfrm>
        </p:spPr>
        <p:txBody>
          <a:bodyPr/>
          <a:lstStyle/>
          <a:p>
            <a:r>
              <a:rPr lang="en-US" dirty="0"/>
              <a:t>Formal testing with respect to user needs, requirements, and business processes conducted to </a:t>
            </a:r>
            <a:r>
              <a:rPr lang="en-US" b="1" dirty="0"/>
              <a:t>determine if a system satisfies the acceptance criteria</a:t>
            </a:r>
            <a:r>
              <a:rPr lang="en-US" dirty="0"/>
              <a:t> and to enable the user, customers or other authorized entity to determine whether or not to accept the system. </a:t>
            </a:r>
          </a:p>
          <a:p>
            <a:pPr marL="0" indent="0">
              <a:buNone/>
            </a:pPr>
            <a:br>
              <a:rPr lang="ar-JO" dirty="0"/>
            </a:br>
            <a:endParaRPr lang="en-US" dirty="0"/>
          </a:p>
        </p:txBody>
      </p:sp>
      <p:pic>
        <p:nvPicPr>
          <p:cNvPr id="5" name="Picture 4">
            <a:extLst>
              <a:ext uri="{FF2B5EF4-FFF2-40B4-BE49-F238E27FC236}">
                <a16:creationId xmlns:a16="http://schemas.microsoft.com/office/drawing/2014/main" id="{F1042E51-42B0-4F87-B6F5-1C7A573F5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643" y="3524162"/>
            <a:ext cx="7676445" cy="3131870"/>
          </a:xfrm>
          <a:prstGeom prst="rect">
            <a:avLst/>
          </a:prstGeom>
        </p:spPr>
      </p:pic>
    </p:spTree>
    <p:extLst>
      <p:ext uri="{BB962C8B-B14F-4D97-AF65-F5344CB8AC3E}">
        <p14:creationId xmlns:p14="http://schemas.microsoft.com/office/powerpoint/2010/main" val="26059097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1B79-02AD-4EF2-AD69-1DBCBBB73784}"/>
              </a:ext>
            </a:extLst>
          </p:cNvPr>
          <p:cNvSpPr>
            <a:spLocks noGrp="1"/>
          </p:cNvSpPr>
          <p:nvPr>
            <p:ph type="title"/>
          </p:nvPr>
        </p:nvSpPr>
        <p:spPr/>
        <p:txBody>
          <a:bodyPr/>
          <a:lstStyle/>
          <a:p>
            <a:r>
              <a:rPr lang="en-US" dirty="0"/>
              <a:t>Alpha and Beta testing </a:t>
            </a:r>
          </a:p>
        </p:txBody>
      </p:sp>
      <p:sp>
        <p:nvSpPr>
          <p:cNvPr id="3" name="Content Placeholder 2">
            <a:extLst>
              <a:ext uri="{FF2B5EF4-FFF2-40B4-BE49-F238E27FC236}">
                <a16:creationId xmlns:a16="http://schemas.microsoft.com/office/drawing/2014/main" id="{3E5E7C21-D499-4E53-96B5-72A1A33FC4A2}"/>
              </a:ext>
            </a:extLst>
          </p:cNvPr>
          <p:cNvSpPr>
            <a:spLocks noGrp="1"/>
          </p:cNvSpPr>
          <p:nvPr>
            <p:ph idx="1"/>
          </p:nvPr>
        </p:nvSpPr>
        <p:spPr/>
        <p:txBody>
          <a:bodyPr/>
          <a:lstStyle/>
          <a:p>
            <a:r>
              <a:rPr lang="en-US" dirty="0"/>
              <a:t> Alpha testing is performed at the developing organization’s site by the customers.</a:t>
            </a:r>
            <a:br>
              <a:rPr lang="en-US" dirty="0"/>
            </a:br>
            <a:br>
              <a:rPr lang="en-US" dirty="0"/>
            </a:br>
            <a:br>
              <a:rPr lang="en-US" dirty="0"/>
            </a:br>
            <a:endParaRPr lang="en-US" dirty="0"/>
          </a:p>
          <a:p>
            <a:r>
              <a:rPr lang="en-US" dirty="0"/>
              <a:t>Beta testing is performed by potential or existing customers, and/or operators at their own locations.</a:t>
            </a:r>
            <a:br>
              <a:rPr lang="en-US" dirty="0"/>
            </a:br>
            <a:endParaRPr lang="en-US" dirty="0"/>
          </a:p>
        </p:txBody>
      </p:sp>
    </p:spTree>
    <p:extLst>
      <p:ext uri="{BB962C8B-B14F-4D97-AF65-F5344CB8AC3E}">
        <p14:creationId xmlns:p14="http://schemas.microsoft.com/office/powerpoint/2010/main" val="34304446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84F3-B382-4F76-A2C5-0FF03AF2CD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E40BA2-CB9B-4B50-9C4A-103029C25D66}"/>
              </a:ext>
            </a:extLst>
          </p:cNvPr>
          <p:cNvSpPr>
            <a:spLocks noGrp="1"/>
          </p:cNvSpPr>
          <p:nvPr>
            <p:ph idx="1"/>
          </p:nvPr>
        </p:nvSpPr>
        <p:spPr/>
        <p:txBody>
          <a:bodyPr/>
          <a:lstStyle/>
          <a:p>
            <a:endParaRPr lang="en-US"/>
          </a:p>
        </p:txBody>
      </p:sp>
      <p:pic>
        <p:nvPicPr>
          <p:cNvPr id="4" name="Content Placeholder 7">
            <a:extLst>
              <a:ext uri="{FF2B5EF4-FFF2-40B4-BE49-F238E27FC236}">
                <a16:creationId xmlns:a16="http://schemas.microsoft.com/office/drawing/2014/main" id="{9C539186-BF44-4A27-805A-6AEAA1CB9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1992962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4720F-6C8F-4FF2-B163-CC123706D274}"/>
              </a:ext>
            </a:extLst>
          </p:cNvPr>
          <p:cNvSpPr>
            <a:spLocks noGrp="1"/>
          </p:cNvSpPr>
          <p:nvPr>
            <p:ph idx="1"/>
          </p:nvPr>
        </p:nvSpPr>
        <p:spPr>
          <a:xfrm>
            <a:off x="295421" y="168811"/>
            <a:ext cx="11353800" cy="5923745"/>
          </a:xfrm>
        </p:spPr>
        <p:txBody>
          <a:bodyPr>
            <a:normAutofit fontScale="92500" lnSpcReduction="10000"/>
          </a:bodyPr>
          <a:lstStyle/>
          <a:p>
            <a:pPr marL="0" indent="0">
              <a:buNone/>
            </a:pPr>
            <a:r>
              <a:rPr lang="en-US" dirty="0"/>
              <a:t>Which of the following comparisons of component testing and system testing is true? </a:t>
            </a:r>
          </a:p>
          <a:p>
            <a:pPr marL="0" indent="0">
              <a:buNone/>
            </a:pPr>
            <a:r>
              <a:rPr lang="en-US" dirty="0"/>
              <a:t>A. Component testing verifies the functioning of software modules, program objects, and classes that are separately testable, whereas system testing verifies interfaces between components and interactions with different parts of the system </a:t>
            </a:r>
            <a:br>
              <a:rPr lang="en-US" dirty="0"/>
            </a:br>
            <a:endParaRPr lang="en-US" dirty="0"/>
          </a:p>
          <a:p>
            <a:pPr marL="0" indent="0">
              <a:buNone/>
            </a:pPr>
            <a:r>
              <a:rPr lang="en-US" b="1" dirty="0"/>
              <a:t>B. Test cases for component testing are usually derived from component specifications, design specifications, or data models, whereas test cases for system testing are usually derived from requirement specifications, functional specifications or use cases </a:t>
            </a:r>
            <a:br>
              <a:rPr lang="en-US" b="1" dirty="0"/>
            </a:br>
            <a:endParaRPr lang="en-US" b="1" dirty="0"/>
          </a:p>
          <a:p>
            <a:pPr marL="0" indent="0">
              <a:buNone/>
            </a:pPr>
            <a:r>
              <a:rPr lang="en-US" dirty="0"/>
              <a:t>C. Component testing focuses on functional characteristics, whereas system testing focuses on functional and non-functional characteristics </a:t>
            </a:r>
            <a:br>
              <a:rPr lang="en-US" dirty="0"/>
            </a:br>
            <a:endParaRPr lang="en-US" dirty="0"/>
          </a:p>
          <a:p>
            <a:pPr marL="0" indent="0">
              <a:buNone/>
            </a:pPr>
            <a:r>
              <a:rPr lang="en-US" dirty="0"/>
              <a:t>D. Component testing is the responsibility of the technical testers, whereas system testing typically is the responsibility of the users of the system </a:t>
            </a:r>
          </a:p>
        </p:txBody>
      </p:sp>
    </p:spTree>
    <p:extLst>
      <p:ext uri="{BB962C8B-B14F-4D97-AF65-F5344CB8AC3E}">
        <p14:creationId xmlns:p14="http://schemas.microsoft.com/office/powerpoint/2010/main" val="29946884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3BE9C1-16E8-4348-9A1B-5A42073D0968}"/>
              </a:ext>
            </a:extLst>
          </p:cNvPr>
          <p:cNvSpPr>
            <a:spLocks noGrp="1"/>
          </p:cNvSpPr>
          <p:nvPr>
            <p:ph idx="1"/>
          </p:nvPr>
        </p:nvSpPr>
        <p:spPr>
          <a:xfrm>
            <a:off x="295422" y="450166"/>
            <a:ext cx="11058378" cy="5726797"/>
          </a:xfrm>
        </p:spPr>
        <p:txBody>
          <a:bodyPr/>
          <a:lstStyle/>
          <a:p>
            <a:pPr marL="0" indent="0">
              <a:buNone/>
            </a:pPr>
            <a:r>
              <a:rPr lang="en-US" dirty="0"/>
              <a:t>What type of testing is normally conducted to verify that a product meets a particular regulatory requirement? </a:t>
            </a:r>
            <a:br>
              <a:rPr lang="ar-JO" dirty="0"/>
            </a:br>
            <a:br>
              <a:rPr lang="ar-JO" dirty="0"/>
            </a:br>
            <a:endParaRPr lang="en-US" dirty="0"/>
          </a:p>
          <a:p>
            <a:pPr marL="0" indent="0">
              <a:buNone/>
            </a:pPr>
            <a:r>
              <a:rPr lang="en-US" dirty="0"/>
              <a:t>A.</a:t>
            </a:r>
            <a:r>
              <a:rPr lang="ar-JO" dirty="0"/>
              <a:t> </a:t>
            </a:r>
            <a:r>
              <a:rPr lang="en-US" dirty="0"/>
              <a:t>Unit Testing </a:t>
            </a:r>
          </a:p>
          <a:p>
            <a:pPr marL="0" indent="0">
              <a:buNone/>
            </a:pPr>
            <a:r>
              <a:rPr lang="en-US" dirty="0"/>
              <a:t>B.</a:t>
            </a:r>
            <a:r>
              <a:rPr lang="ar-JO" dirty="0"/>
              <a:t> </a:t>
            </a:r>
            <a:r>
              <a:rPr lang="en-US" dirty="0"/>
              <a:t>Integration Testing </a:t>
            </a:r>
          </a:p>
          <a:p>
            <a:pPr marL="0" indent="0">
              <a:buNone/>
            </a:pPr>
            <a:r>
              <a:rPr lang="en-US" dirty="0"/>
              <a:t>C.</a:t>
            </a:r>
            <a:r>
              <a:rPr lang="ar-JO" dirty="0"/>
              <a:t> </a:t>
            </a:r>
            <a:r>
              <a:rPr lang="en-US" dirty="0"/>
              <a:t>System Testing </a:t>
            </a:r>
          </a:p>
          <a:p>
            <a:pPr marL="0" indent="0">
              <a:buNone/>
            </a:pPr>
            <a:r>
              <a:rPr lang="en-US" b="1" dirty="0"/>
              <a:t>D.</a:t>
            </a:r>
            <a:r>
              <a:rPr lang="ar-JO" b="1" dirty="0"/>
              <a:t> </a:t>
            </a:r>
            <a:r>
              <a:rPr lang="en-US" b="1" dirty="0"/>
              <a:t>Acceptance Testing </a:t>
            </a:r>
          </a:p>
          <a:p>
            <a:endParaRPr lang="en-US" dirty="0"/>
          </a:p>
        </p:txBody>
      </p:sp>
    </p:spTree>
    <p:extLst>
      <p:ext uri="{BB962C8B-B14F-4D97-AF65-F5344CB8AC3E}">
        <p14:creationId xmlns:p14="http://schemas.microsoft.com/office/powerpoint/2010/main" val="3616480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D4FED-AB7A-4002-A0E1-3E5B88C318DC}"/>
              </a:ext>
            </a:extLst>
          </p:cNvPr>
          <p:cNvSpPr>
            <a:spLocks noGrp="1"/>
          </p:cNvSpPr>
          <p:nvPr>
            <p:ph idx="1"/>
          </p:nvPr>
        </p:nvSpPr>
        <p:spPr>
          <a:xfrm>
            <a:off x="295422" y="379828"/>
            <a:ext cx="11058378" cy="5797135"/>
          </a:xfrm>
        </p:spPr>
        <p:txBody>
          <a:bodyPr/>
          <a:lstStyle/>
          <a:p>
            <a:pPr marL="0" indent="0">
              <a:buNone/>
            </a:pPr>
            <a:r>
              <a:rPr lang="en-US" dirty="0"/>
              <a:t>Use cases are a test basis for which level of testing?</a:t>
            </a:r>
            <a:br>
              <a:rPr lang="ar-JO" dirty="0"/>
            </a:br>
            <a:r>
              <a:rPr lang="en-US" dirty="0"/>
              <a:t> </a:t>
            </a:r>
          </a:p>
          <a:p>
            <a:pPr marL="0" indent="0">
              <a:buNone/>
            </a:pPr>
            <a:r>
              <a:rPr lang="en-US" dirty="0"/>
              <a:t>A.</a:t>
            </a:r>
            <a:r>
              <a:rPr lang="ar-JO" dirty="0"/>
              <a:t> </a:t>
            </a:r>
            <a:r>
              <a:rPr lang="en-US" dirty="0"/>
              <a:t>Unit </a:t>
            </a:r>
          </a:p>
          <a:p>
            <a:pPr marL="0" indent="0">
              <a:buNone/>
            </a:pPr>
            <a:r>
              <a:rPr lang="en-US" b="1" dirty="0"/>
              <a:t>B.</a:t>
            </a:r>
            <a:r>
              <a:rPr lang="ar-JO" b="1" dirty="0"/>
              <a:t> </a:t>
            </a:r>
            <a:r>
              <a:rPr lang="en-US" b="1" dirty="0"/>
              <a:t>System </a:t>
            </a:r>
          </a:p>
          <a:p>
            <a:pPr marL="0" indent="0">
              <a:buNone/>
            </a:pPr>
            <a:r>
              <a:rPr lang="en-US" dirty="0"/>
              <a:t>C.</a:t>
            </a:r>
            <a:r>
              <a:rPr lang="ar-JO" dirty="0"/>
              <a:t> </a:t>
            </a:r>
            <a:r>
              <a:rPr lang="en-US" dirty="0"/>
              <a:t>Load and performance </a:t>
            </a:r>
          </a:p>
          <a:p>
            <a:pPr marL="0" indent="0">
              <a:buNone/>
            </a:pPr>
            <a:r>
              <a:rPr lang="en-US" dirty="0"/>
              <a:t>D.</a:t>
            </a:r>
            <a:r>
              <a:rPr lang="ar-JO" dirty="0"/>
              <a:t> </a:t>
            </a:r>
            <a:r>
              <a:rPr lang="en-US" dirty="0"/>
              <a:t>Usability </a:t>
            </a:r>
          </a:p>
          <a:p>
            <a:pPr marL="0" indent="0">
              <a:buNone/>
            </a:pPr>
            <a:endParaRPr lang="en-US" dirty="0"/>
          </a:p>
        </p:txBody>
      </p:sp>
    </p:spTree>
    <p:extLst>
      <p:ext uri="{BB962C8B-B14F-4D97-AF65-F5344CB8AC3E}">
        <p14:creationId xmlns:p14="http://schemas.microsoft.com/office/powerpoint/2010/main" val="1842923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FD4A2-84D8-4158-9054-3585A4B5D4D0}"/>
              </a:ext>
            </a:extLst>
          </p:cNvPr>
          <p:cNvSpPr>
            <a:spLocks noGrp="1"/>
          </p:cNvSpPr>
          <p:nvPr>
            <p:ph type="title"/>
          </p:nvPr>
        </p:nvSpPr>
        <p:spPr/>
        <p:txBody>
          <a:bodyPr/>
          <a:lstStyle/>
          <a:p>
            <a:r>
              <a:rPr lang="en-US" dirty="0"/>
              <a:t>Testing Types </a:t>
            </a:r>
          </a:p>
        </p:txBody>
      </p:sp>
      <p:sp>
        <p:nvSpPr>
          <p:cNvPr id="3" name="Content Placeholder 2">
            <a:extLst>
              <a:ext uri="{FF2B5EF4-FFF2-40B4-BE49-F238E27FC236}">
                <a16:creationId xmlns:a16="http://schemas.microsoft.com/office/drawing/2014/main" id="{C3E40FC1-DA8B-4D05-8C6B-668803ACD205}"/>
              </a:ext>
            </a:extLst>
          </p:cNvPr>
          <p:cNvSpPr>
            <a:spLocks noGrp="1"/>
          </p:cNvSpPr>
          <p:nvPr>
            <p:ph idx="1"/>
          </p:nvPr>
        </p:nvSpPr>
        <p:spPr/>
        <p:txBody>
          <a:bodyPr/>
          <a:lstStyle/>
          <a:p>
            <a:pPr marL="0" indent="0">
              <a:buNone/>
            </a:pPr>
            <a:r>
              <a:rPr lang="en-US" dirty="0"/>
              <a:t>1-Functional Testing</a:t>
            </a:r>
            <a:br>
              <a:rPr lang="en-US" dirty="0"/>
            </a:br>
            <a:endParaRPr lang="ar-JO" dirty="0"/>
          </a:p>
          <a:p>
            <a:pPr marL="0" indent="0">
              <a:buNone/>
            </a:pPr>
            <a:r>
              <a:rPr lang="en-US" dirty="0"/>
              <a:t>2-Non-functional Testing</a:t>
            </a:r>
            <a:br>
              <a:rPr lang="en-US" dirty="0"/>
            </a:br>
            <a:endParaRPr lang="en-US" dirty="0"/>
          </a:p>
          <a:p>
            <a:pPr marL="0" indent="0">
              <a:buNone/>
            </a:pPr>
            <a:r>
              <a:rPr lang="en-US" dirty="0"/>
              <a:t>3-Structural Testing(White-box Testing)</a:t>
            </a:r>
            <a:br>
              <a:rPr lang="en-US" dirty="0"/>
            </a:br>
            <a:endParaRPr lang="en-US" dirty="0"/>
          </a:p>
          <a:p>
            <a:pPr marL="0" indent="0">
              <a:buNone/>
            </a:pPr>
            <a:r>
              <a:rPr lang="en-US" dirty="0"/>
              <a:t>4- Change-related Testing</a:t>
            </a:r>
          </a:p>
          <a:p>
            <a:pPr marL="0" indent="0">
              <a:buNone/>
            </a:pPr>
            <a:endParaRPr lang="en-US" dirty="0"/>
          </a:p>
        </p:txBody>
      </p:sp>
    </p:spTree>
    <p:extLst>
      <p:ext uri="{BB962C8B-B14F-4D97-AF65-F5344CB8AC3E}">
        <p14:creationId xmlns:p14="http://schemas.microsoft.com/office/powerpoint/2010/main" val="3884719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0D24-DA3B-43BC-9130-D7A7A14865A2}"/>
              </a:ext>
            </a:extLst>
          </p:cNvPr>
          <p:cNvSpPr>
            <a:spLocks noGrp="1"/>
          </p:cNvSpPr>
          <p:nvPr>
            <p:ph type="title"/>
          </p:nvPr>
        </p:nvSpPr>
        <p:spPr/>
        <p:txBody>
          <a:bodyPr/>
          <a:lstStyle/>
          <a:p>
            <a:r>
              <a:rPr lang="en-US" dirty="0"/>
              <a:t>1) Functional Testing </a:t>
            </a:r>
          </a:p>
        </p:txBody>
      </p:sp>
      <p:pic>
        <p:nvPicPr>
          <p:cNvPr id="5" name="Content Placeholder 4">
            <a:extLst>
              <a:ext uri="{FF2B5EF4-FFF2-40B4-BE49-F238E27FC236}">
                <a16:creationId xmlns:a16="http://schemas.microsoft.com/office/drawing/2014/main" id="{37E93201-C1D3-4691-AEF3-326C429D7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429" y="1564079"/>
            <a:ext cx="7939856" cy="4660566"/>
          </a:xfrm>
        </p:spPr>
      </p:pic>
    </p:spTree>
    <p:extLst>
      <p:ext uri="{BB962C8B-B14F-4D97-AF65-F5344CB8AC3E}">
        <p14:creationId xmlns:p14="http://schemas.microsoft.com/office/powerpoint/2010/main" val="42858350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C7A1-DDAC-4726-8EB0-58097A645F28}"/>
              </a:ext>
            </a:extLst>
          </p:cNvPr>
          <p:cNvSpPr>
            <a:spLocks noGrp="1"/>
          </p:cNvSpPr>
          <p:nvPr>
            <p:ph type="title"/>
          </p:nvPr>
        </p:nvSpPr>
        <p:spPr/>
        <p:txBody>
          <a:bodyPr/>
          <a:lstStyle/>
          <a:p>
            <a:br>
              <a:rPr lang="en-US" dirty="0"/>
            </a:br>
            <a:r>
              <a:rPr lang="en-US" dirty="0"/>
              <a:t>2) Non-Functional Testing </a:t>
            </a:r>
          </a:p>
        </p:txBody>
      </p:sp>
      <p:sp>
        <p:nvSpPr>
          <p:cNvPr id="3" name="Content Placeholder 2">
            <a:extLst>
              <a:ext uri="{FF2B5EF4-FFF2-40B4-BE49-F238E27FC236}">
                <a16:creationId xmlns:a16="http://schemas.microsoft.com/office/drawing/2014/main" id="{30CD2220-0501-4A6D-8AC0-68C0BD8B395E}"/>
              </a:ext>
            </a:extLst>
          </p:cNvPr>
          <p:cNvSpPr>
            <a:spLocks noGrp="1"/>
          </p:cNvSpPr>
          <p:nvPr>
            <p:ph idx="1"/>
          </p:nvPr>
        </p:nvSpPr>
        <p:spPr>
          <a:xfrm>
            <a:off x="838199" y="1825625"/>
            <a:ext cx="10908323" cy="4667250"/>
          </a:xfrm>
        </p:spPr>
        <p:txBody>
          <a:bodyPr/>
          <a:lstStyle/>
          <a:p>
            <a:r>
              <a:rPr lang="en-US" dirty="0"/>
              <a:t>Evaluates characteristics of systems and software such as usability,</a:t>
            </a:r>
          </a:p>
          <a:p>
            <a:pPr marL="0" indent="0">
              <a:buNone/>
            </a:pPr>
            <a:r>
              <a:rPr lang="en-US" dirty="0"/>
              <a:t>performance efficiency or security.</a:t>
            </a:r>
            <a:endParaRPr lang="ar-JO" dirty="0"/>
          </a:p>
          <a:p>
            <a:pPr marL="0" indent="0">
              <a:buNone/>
            </a:pPr>
            <a:endParaRPr lang="ar-JO" dirty="0"/>
          </a:p>
          <a:p>
            <a:pPr marL="0" indent="0">
              <a:buNone/>
            </a:pPr>
            <a:br>
              <a:rPr lang="ar-JO" dirty="0"/>
            </a:br>
            <a:br>
              <a:rPr lang="ar-JO" dirty="0"/>
            </a:br>
            <a:br>
              <a:rPr lang="ar-JO" dirty="0"/>
            </a:br>
            <a:br>
              <a:rPr lang="ar-JO" dirty="0"/>
            </a:br>
            <a:br>
              <a:rPr lang="ar-JO" dirty="0"/>
            </a:br>
            <a:br>
              <a:rPr lang="ar-JO" dirty="0"/>
            </a:br>
            <a:endParaRPr lang="en-US" dirty="0"/>
          </a:p>
        </p:txBody>
      </p:sp>
      <p:pic>
        <p:nvPicPr>
          <p:cNvPr id="4" name="Picture 3">
            <a:extLst>
              <a:ext uri="{FF2B5EF4-FFF2-40B4-BE49-F238E27FC236}">
                <a16:creationId xmlns:a16="http://schemas.microsoft.com/office/drawing/2014/main" id="{31E1C7C1-6F20-43CE-BC83-572E5F39125A}"/>
              </a:ext>
            </a:extLst>
          </p:cNvPr>
          <p:cNvPicPr>
            <a:picLocks noChangeAspect="1"/>
          </p:cNvPicPr>
          <p:nvPr/>
        </p:nvPicPr>
        <p:blipFill>
          <a:blip r:embed="rId2"/>
          <a:stretch>
            <a:fillRect/>
          </a:stretch>
        </p:blipFill>
        <p:spPr>
          <a:xfrm>
            <a:off x="2410146" y="3831960"/>
            <a:ext cx="6491175" cy="1700531"/>
          </a:xfrm>
          <a:prstGeom prst="rect">
            <a:avLst/>
          </a:prstGeom>
        </p:spPr>
      </p:pic>
    </p:spTree>
    <p:extLst>
      <p:ext uri="{BB962C8B-B14F-4D97-AF65-F5344CB8AC3E}">
        <p14:creationId xmlns:p14="http://schemas.microsoft.com/office/powerpoint/2010/main" val="21518427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4624-E278-475D-A438-857FD1E1FCD4}"/>
              </a:ext>
            </a:extLst>
          </p:cNvPr>
          <p:cNvSpPr>
            <a:spLocks noGrp="1"/>
          </p:cNvSpPr>
          <p:nvPr>
            <p:ph type="title"/>
          </p:nvPr>
        </p:nvSpPr>
        <p:spPr/>
        <p:txBody>
          <a:bodyPr/>
          <a:lstStyle/>
          <a:p>
            <a:r>
              <a:rPr lang="en-US" dirty="0"/>
              <a:t>3) Structural Testing (White-box Testing) </a:t>
            </a:r>
          </a:p>
        </p:txBody>
      </p:sp>
      <p:sp>
        <p:nvSpPr>
          <p:cNvPr id="6" name="Content Placeholder 5">
            <a:extLst>
              <a:ext uri="{FF2B5EF4-FFF2-40B4-BE49-F238E27FC236}">
                <a16:creationId xmlns:a16="http://schemas.microsoft.com/office/drawing/2014/main" id="{4F6E08C9-4FB4-4768-87AD-C407AC1735FD}"/>
              </a:ext>
            </a:extLst>
          </p:cNvPr>
          <p:cNvSpPr>
            <a:spLocks noGrp="1"/>
          </p:cNvSpPr>
          <p:nvPr>
            <p:ph idx="1"/>
          </p:nvPr>
        </p:nvSpPr>
        <p:spPr>
          <a:xfrm>
            <a:off x="126609" y="1690688"/>
            <a:ext cx="11227191" cy="5167312"/>
          </a:xfrm>
        </p:spPr>
        <p:txBody>
          <a:bodyPr/>
          <a:lstStyle/>
          <a:p>
            <a:r>
              <a:rPr lang="en-US" dirty="0"/>
              <a:t>Tests on the system’s internal structure.(For loop , If statements)</a:t>
            </a:r>
            <a:endParaRPr lang="ar-JO" dirty="0"/>
          </a:p>
          <a:p>
            <a:r>
              <a:rPr lang="en-US" dirty="0"/>
              <a:t>Internal structure may include code, architecture, work flows, and/or data flows within the system </a:t>
            </a:r>
          </a:p>
          <a:p>
            <a:pPr marL="0" indent="0">
              <a:buNone/>
            </a:pPr>
            <a:br>
              <a:rPr lang="en-US" dirty="0"/>
            </a:br>
            <a:br>
              <a:rPr lang="en-US" dirty="0"/>
            </a:br>
            <a:endParaRPr lang="en-US" dirty="0"/>
          </a:p>
        </p:txBody>
      </p:sp>
      <p:pic>
        <p:nvPicPr>
          <p:cNvPr id="7" name="Picture 6">
            <a:extLst>
              <a:ext uri="{FF2B5EF4-FFF2-40B4-BE49-F238E27FC236}">
                <a16:creationId xmlns:a16="http://schemas.microsoft.com/office/drawing/2014/main" id="{D4A47355-FEBA-428D-AAB8-6F13CEBBE45F}"/>
              </a:ext>
            </a:extLst>
          </p:cNvPr>
          <p:cNvPicPr>
            <a:picLocks noChangeAspect="1"/>
          </p:cNvPicPr>
          <p:nvPr/>
        </p:nvPicPr>
        <p:blipFill>
          <a:blip r:embed="rId2"/>
          <a:stretch>
            <a:fillRect/>
          </a:stretch>
        </p:blipFill>
        <p:spPr>
          <a:xfrm>
            <a:off x="5126199" y="2721618"/>
            <a:ext cx="6806157" cy="3906194"/>
          </a:xfrm>
          <a:prstGeom prst="rect">
            <a:avLst/>
          </a:prstGeom>
        </p:spPr>
      </p:pic>
    </p:spTree>
    <p:extLst>
      <p:ext uri="{BB962C8B-B14F-4D97-AF65-F5344CB8AC3E}">
        <p14:creationId xmlns:p14="http://schemas.microsoft.com/office/powerpoint/2010/main" val="177235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281D-BFF5-4F73-8249-2C638DFABAED}"/>
              </a:ext>
            </a:extLst>
          </p:cNvPr>
          <p:cNvSpPr>
            <a:spLocks noGrp="1"/>
          </p:cNvSpPr>
          <p:nvPr>
            <p:ph type="title"/>
          </p:nvPr>
        </p:nvSpPr>
        <p:spPr>
          <a:xfrm>
            <a:off x="934453" y="0"/>
            <a:ext cx="10515600" cy="1498183"/>
          </a:xfrm>
        </p:spPr>
        <p:txBody>
          <a:bodyPr/>
          <a:lstStyle/>
          <a:p>
            <a:r>
              <a:rPr lang="en-US" b="1" dirty="0"/>
              <a:t>Testing and Debugging</a:t>
            </a:r>
            <a:endParaRPr lang="en-US" dirty="0"/>
          </a:p>
        </p:txBody>
      </p:sp>
      <p:sp>
        <p:nvSpPr>
          <p:cNvPr id="3" name="Content Placeholder 2">
            <a:extLst>
              <a:ext uri="{FF2B5EF4-FFF2-40B4-BE49-F238E27FC236}">
                <a16:creationId xmlns:a16="http://schemas.microsoft.com/office/drawing/2014/main" id="{8D135FFF-7AB7-4EA8-BA68-A110008DF952}"/>
              </a:ext>
            </a:extLst>
          </p:cNvPr>
          <p:cNvSpPr>
            <a:spLocks noGrp="1"/>
          </p:cNvSpPr>
          <p:nvPr>
            <p:ph idx="1"/>
          </p:nvPr>
        </p:nvSpPr>
        <p:spPr/>
        <p:txBody>
          <a:bodyPr/>
          <a:lstStyle/>
          <a:p>
            <a:r>
              <a:rPr lang="en-US" dirty="0"/>
              <a:t>Testing </a:t>
            </a:r>
            <a:r>
              <a:rPr lang="ar-JO" dirty="0"/>
              <a:t>:</a:t>
            </a:r>
            <a:r>
              <a:rPr lang="en-US" dirty="0"/>
              <a:t> Executing tests (test case) to show failures. Done by TESTER </a:t>
            </a:r>
            <a:br>
              <a:rPr lang="en-US" dirty="0"/>
            </a:br>
            <a:br>
              <a:rPr lang="en-US" dirty="0"/>
            </a:br>
            <a:endParaRPr lang="en-US" dirty="0"/>
          </a:p>
          <a:p>
            <a:r>
              <a:rPr lang="en-US" dirty="0"/>
              <a:t>Debugging</a:t>
            </a:r>
            <a:r>
              <a:rPr lang="en-US" b="1" dirty="0"/>
              <a:t>:</a:t>
            </a:r>
            <a:r>
              <a:rPr lang="en-US" dirty="0"/>
              <a:t> is the development activity that finds, analyzes, and fixes issue.  Done by DEVEOPER.</a:t>
            </a:r>
            <a:br>
              <a:rPr lang="en-US" dirty="0"/>
            </a:br>
            <a:br>
              <a:rPr lang="en-US" dirty="0"/>
            </a:br>
            <a:br>
              <a:rPr lang="en-US" dirty="0"/>
            </a:br>
            <a:r>
              <a:rPr lang="en-US" dirty="0">
                <a:solidFill>
                  <a:srgbClr val="FF0000"/>
                </a:solidFill>
              </a:rPr>
              <a:t>NOTE: </a:t>
            </a:r>
            <a:r>
              <a:rPr lang="en-US" dirty="0"/>
              <a:t>In Agile development and in some other lifecycles, testers may</a:t>
            </a:r>
          </a:p>
          <a:p>
            <a:pPr marL="0" indent="0">
              <a:buNone/>
            </a:pPr>
            <a:r>
              <a:rPr lang="en-US" dirty="0"/>
              <a:t>               be involved in debugging and component testing.</a:t>
            </a:r>
          </a:p>
        </p:txBody>
      </p:sp>
    </p:spTree>
    <p:extLst>
      <p:ext uri="{BB962C8B-B14F-4D97-AF65-F5344CB8AC3E}">
        <p14:creationId xmlns:p14="http://schemas.microsoft.com/office/powerpoint/2010/main" val="37681419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530C-C4AB-40AF-8710-9FACAE364081}"/>
              </a:ext>
            </a:extLst>
          </p:cNvPr>
          <p:cNvSpPr>
            <a:spLocks noGrp="1"/>
          </p:cNvSpPr>
          <p:nvPr>
            <p:ph type="title"/>
          </p:nvPr>
        </p:nvSpPr>
        <p:spPr/>
        <p:txBody>
          <a:bodyPr/>
          <a:lstStyle/>
          <a:p>
            <a:r>
              <a:rPr lang="en-US" dirty="0"/>
              <a:t>4- Change-related Testing</a:t>
            </a:r>
            <a:br>
              <a:rPr lang="en-US" dirty="0"/>
            </a:br>
            <a:endParaRPr lang="en-US" dirty="0"/>
          </a:p>
        </p:txBody>
      </p:sp>
      <p:sp>
        <p:nvSpPr>
          <p:cNvPr id="3" name="Content Placeholder 2">
            <a:extLst>
              <a:ext uri="{FF2B5EF4-FFF2-40B4-BE49-F238E27FC236}">
                <a16:creationId xmlns:a16="http://schemas.microsoft.com/office/drawing/2014/main" id="{C2F0BE47-8181-4CB1-A24B-3C5EE82365D6}"/>
              </a:ext>
            </a:extLst>
          </p:cNvPr>
          <p:cNvSpPr>
            <a:spLocks noGrp="1"/>
          </p:cNvSpPr>
          <p:nvPr>
            <p:ph idx="1"/>
          </p:nvPr>
        </p:nvSpPr>
        <p:spPr/>
        <p:txBody>
          <a:bodyPr/>
          <a:lstStyle/>
          <a:p>
            <a:r>
              <a:rPr lang="en-US" dirty="0"/>
              <a:t>Confirmation testing(re-testing).</a:t>
            </a:r>
            <a:br>
              <a:rPr lang="en-US" dirty="0"/>
            </a:br>
            <a:br>
              <a:rPr lang="en-US" dirty="0"/>
            </a:br>
            <a:br>
              <a:rPr lang="en-US" dirty="0"/>
            </a:br>
            <a:br>
              <a:rPr lang="en-US" dirty="0"/>
            </a:br>
            <a:endParaRPr lang="en-US" dirty="0"/>
          </a:p>
          <a:p>
            <a:r>
              <a:rPr lang="en-US" dirty="0"/>
              <a:t>Regression testing</a:t>
            </a:r>
          </a:p>
        </p:txBody>
      </p:sp>
    </p:spTree>
    <p:extLst>
      <p:ext uri="{BB962C8B-B14F-4D97-AF65-F5344CB8AC3E}">
        <p14:creationId xmlns:p14="http://schemas.microsoft.com/office/powerpoint/2010/main" val="2152760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5A0B-5641-4213-A1AD-B4F37FCAA7D8}"/>
              </a:ext>
            </a:extLst>
          </p:cNvPr>
          <p:cNvSpPr>
            <a:spLocks noGrp="1"/>
          </p:cNvSpPr>
          <p:nvPr>
            <p:ph type="title"/>
          </p:nvPr>
        </p:nvSpPr>
        <p:spPr/>
        <p:txBody>
          <a:bodyPr/>
          <a:lstStyle/>
          <a:p>
            <a:r>
              <a:rPr lang="en-US" dirty="0"/>
              <a:t>4.1 Confirmation testing (Re-Testing)</a:t>
            </a:r>
          </a:p>
        </p:txBody>
      </p:sp>
      <p:sp>
        <p:nvSpPr>
          <p:cNvPr id="3" name="Content Placeholder 2">
            <a:extLst>
              <a:ext uri="{FF2B5EF4-FFF2-40B4-BE49-F238E27FC236}">
                <a16:creationId xmlns:a16="http://schemas.microsoft.com/office/drawing/2014/main" id="{5BBB84FE-8623-47F6-896E-79628FFA0CE8}"/>
              </a:ext>
            </a:extLst>
          </p:cNvPr>
          <p:cNvSpPr>
            <a:spLocks noGrp="1"/>
          </p:cNvSpPr>
          <p:nvPr>
            <p:ph idx="1"/>
          </p:nvPr>
        </p:nvSpPr>
        <p:spPr/>
        <p:txBody>
          <a:bodyPr/>
          <a:lstStyle/>
          <a:p>
            <a:r>
              <a:rPr lang="en-US" dirty="0"/>
              <a:t>After a defect is fixed, the software tested with all test cases that failed due to the defect.</a:t>
            </a:r>
            <a:br>
              <a:rPr lang="en-US" dirty="0"/>
            </a:br>
            <a:br>
              <a:rPr lang="en-US" dirty="0"/>
            </a:br>
            <a:endParaRPr lang="en-US" dirty="0"/>
          </a:p>
        </p:txBody>
      </p:sp>
      <p:pic>
        <p:nvPicPr>
          <p:cNvPr id="4" name="Picture 3">
            <a:extLst>
              <a:ext uri="{FF2B5EF4-FFF2-40B4-BE49-F238E27FC236}">
                <a16:creationId xmlns:a16="http://schemas.microsoft.com/office/drawing/2014/main" id="{1EF43381-8A3E-4776-B1BB-905C838F4810}"/>
              </a:ext>
            </a:extLst>
          </p:cNvPr>
          <p:cNvPicPr>
            <a:picLocks noChangeAspect="1"/>
          </p:cNvPicPr>
          <p:nvPr/>
        </p:nvPicPr>
        <p:blipFill>
          <a:blip r:embed="rId2"/>
          <a:stretch>
            <a:fillRect/>
          </a:stretch>
        </p:blipFill>
        <p:spPr>
          <a:xfrm>
            <a:off x="1743753" y="3117938"/>
            <a:ext cx="8303358" cy="3078063"/>
          </a:xfrm>
          <a:prstGeom prst="rect">
            <a:avLst/>
          </a:prstGeom>
        </p:spPr>
      </p:pic>
    </p:spTree>
    <p:extLst>
      <p:ext uri="{BB962C8B-B14F-4D97-AF65-F5344CB8AC3E}">
        <p14:creationId xmlns:p14="http://schemas.microsoft.com/office/powerpoint/2010/main" val="4113378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2E87-631E-4B2A-8148-E59A57F06AEB}"/>
              </a:ext>
            </a:extLst>
          </p:cNvPr>
          <p:cNvSpPr>
            <a:spLocks noGrp="1"/>
          </p:cNvSpPr>
          <p:nvPr>
            <p:ph type="title"/>
          </p:nvPr>
        </p:nvSpPr>
        <p:spPr/>
        <p:txBody>
          <a:bodyPr/>
          <a:lstStyle/>
          <a:p>
            <a:r>
              <a:rPr lang="en-US" dirty="0"/>
              <a:t>4.2  Regression Testing</a:t>
            </a:r>
          </a:p>
        </p:txBody>
      </p:sp>
      <p:sp>
        <p:nvSpPr>
          <p:cNvPr id="3" name="Content Placeholder 2">
            <a:extLst>
              <a:ext uri="{FF2B5EF4-FFF2-40B4-BE49-F238E27FC236}">
                <a16:creationId xmlns:a16="http://schemas.microsoft.com/office/drawing/2014/main" id="{3D0C1FF4-9916-4250-8453-3BB5E26F9E01}"/>
              </a:ext>
            </a:extLst>
          </p:cNvPr>
          <p:cNvSpPr>
            <a:spLocks noGrp="1"/>
          </p:cNvSpPr>
          <p:nvPr>
            <p:ph idx="1"/>
          </p:nvPr>
        </p:nvSpPr>
        <p:spPr>
          <a:xfrm>
            <a:off x="270933" y="1532114"/>
            <a:ext cx="10732911" cy="5196064"/>
          </a:xfrm>
        </p:spPr>
        <p:txBody>
          <a:bodyPr/>
          <a:lstStyle/>
          <a:p>
            <a:r>
              <a:rPr lang="en-US" dirty="0"/>
              <a:t>It is possible that a change made in one part of the code</a:t>
            </a:r>
            <a:r>
              <a:rPr lang="ar-JO" dirty="0"/>
              <a:t> </a:t>
            </a:r>
            <a:r>
              <a:rPr lang="en-US" dirty="0"/>
              <a:t>may affect the other parts of the code</a:t>
            </a:r>
            <a:r>
              <a:rPr lang="ar-JO" dirty="0"/>
              <a:t>.</a:t>
            </a: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485458C3-0BE2-4940-A1E4-B5568E9AD7C3}"/>
              </a:ext>
            </a:extLst>
          </p:cNvPr>
          <p:cNvPicPr>
            <a:picLocks noChangeAspect="1"/>
          </p:cNvPicPr>
          <p:nvPr/>
        </p:nvPicPr>
        <p:blipFill>
          <a:blip r:embed="rId2"/>
          <a:stretch>
            <a:fillRect/>
          </a:stretch>
        </p:blipFill>
        <p:spPr>
          <a:xfrm>
            <a:off x="3001432" y="2574871"/>
            <a:ext cx="5271912" cy="4034076"/>
          </a:xfrm>
          <a:prstGeom prst="rect">
            <a:avLst/>
          </a:prstGeom>
        </p:spPr>
      </p:pic>
    </p:spTree>
    <p:extLst>
      <p:ext uri="{BB962C8B-B14F-4D97-AF65-F5344CB8AC3E}">
        <p14:creationId xmlns:p14="http://schemas.microsoft.com/office/powerpoint/2010/main" val="298436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BD3F-2B91-42E8-ADD9-DDA2530C1274}"/>
              </a:ext>
            </a:extLst>
          </p:cNvPr>
          <p:cNvSpPr>
            <a:spLocks noGrp="1"/>
          </p:cNvSpPr>
          <p:nvPr>
            <p:ph type="title"/>
          </p:nvPr>
        </p:nvSpPr>
        <p:spPr/>
        <p:txBody>
          <a:bodyPr/>
          <a:lstStyle/>
          <a:p>
            <a:r>
              <a:rPr lang="en-US" dirty="0"/>
              <a:t>Regression Testing Automation</a:t>
            </a:r>
          </a:p>
        </p:txBody>
      </p:sp>
      <p:sp>
        <p:nvSpPr>
          <p:cNvPr id="3" name="Content Placeholder 2">
            <a:extLst>
              <a:ext uri="{FF2B5EF4-FFF2-40B4-BE49-F238E27FC236}">
                <a16:creationId xmlns:a16="http://schemas.microsoft.com/office/drawing/2014/main" id="{D673CD1E-808F-475F-BD7C-F29724D03E9B}"/>
              </a:ext>
            </a:extLst>
          </p:cNvPr>
          <p:cNvSpPr>
            <a:spLocks noGrp="1"/>
          </p:cNvSpPr>
          <p:nvPr>
            <p:ph idx="1"/>
          </p:nvPr>
        </p:nvSpPr>
        <p:spPr>
          <a:xfrm>
            <a:off x="259644" y="1825624"/>
            <a:ext cx="11094156" cy="4868687"/>
          </a:xfrm>
        </p:spPr>
        <p:txBody>
          <a:bodyPr/>
          <a:lstStyle/>
          <a:p>
            <a:r>
              <a:rPr lang="en-US" dirty="0"/>
              <a:t>Regression test suites are run many times so regression testing is a strong candidate for automation.</a:t>
            </a:r>
            <a:br>
              <a:rPr lang="en-US" dirty="0"/>
            </a:br>
            <a:br>
              <a:rPr lang="en-US" dirty="0"/>
            </a:br>
            <a:endParaRPr lang="en-US" dirty="0"/>
          </a:p>
        </p:txBody>
      </p:sp>
      <p:pic>
        <p:nvPicPr>
          <p:cNvPr id="4" name="Picture 3">
            <a:extLst>
              <a:ext uri="{FF2B5EF4-FFF2-40B4-BE49-F238E27FC236}">
                <a16:creationId xmlns:a16="http://schemas.microsoft.com/office/drawing/2014/main" id="{6A91F9DC-E2B3-4E38-A073-585DA78C5B50}"/>
              </a:ext>
            </a:extLst>
          </p:cNvPr>
          <p:cNvPicPr>
            <a:picLocks noChangeAspect="1"/>
          </p:cNvPicPr>
          <p:nvPr/>
        </p:nvPicPr>
        <p:blipFill>
          <a:blip r:embed="rId2"/>
          <a:stretch>
            <a:fillRect/>
          </a:stretch>
        </p:blipFill>
        <p:spPr>
          <a:xfrm>
            <a:off x="2698043" y="2672584"/>
            <a:ext cx="5599289" cy="3740916"/>
          </a:xfrm>
          <a:prstGeom prst="rect">
            <a:avLst/>
          </a:prstGeom>
        </p:spPr>
      </p:pic>
    </p:spTree>
    <p:extLst>
      <p:ext uri="{BB962C8B-B14F-4D97-AF65-F5344CB8AC3E}">
        <p14:creationId xmlns:p14="http://schemas.microsoft.com/office/powerpoint/2010/main" val="26758936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5831-541E-4809-94C5-B05FD37FAEB1}"/>
              </a:ext>
            </a:extLst>
          </p:cNvPr>
          <p:cNvSpPr>
            <a:spLocks noGrp="1"/>
          </p:cNvSpPr>
          <p:nvPr>
            <p:ph type="title"/>
          </p:nvPr>
        </p:nvSpPr>
        <p:spPr>
          <a:xfrm>
            <a:off x="1153550" y="154111"/>
            <a:ext cx="10200249" cy="1210456"/>
          </a:xfrm>
        </p:spPr>
        <p:txBody>
          <a:bodyPr/>
          <a:lstStyle/>
          <a:p>
            <a:r>
              <a:rPr lang="en-US" b="1" dirty="0"/>
              <a:t>Test Types &amp; Test Levels </a:t>
            </a:r>
            <a:endParaRPr lang="en-US" dirty="0"/>
          </a:p>
        </p:txBody>
      </p:sp>
      <p:sp>
        <p:nvSpPr>
          <p:cNvPr id="3" name="Content Placeholder 2">
            <a:extLst>
              <a:ext uri="{FF2B5EF4-FFF2-40B4-BE49-F238E27FC236}">
                <a16:creationId xmlns:a16="http://schemas.microsoft.com/office/drawing/2014/main" id="{F5EB0FA4-DCB0-4127-A41C-312DBF7F85A6}"/>
              </a:ext>
            </a:extLst>
          </p:cNvPr>
          <p:cNvSpPr>
            <a:spLocks noGrp="1"/>
          </p:cNvSpPr>
          <p:nvPr>
            <p:ph idx="1"/>
          </p:nvPr>
        </p:nvSpPr>
        <p:spPr>
          <a:xfrm>
            <a:off x="112542" y="1364566"/>
            <a:ext cx="12079458" cy="5339324"/>
          </a:xfrm>
        </p:spPr>
        <p:txBody>
          <a:bodyPr>
            <a:normAutofit lnSpcReduction="10000"/>
          </a:bodyPr>
          <a:lstStyle/>
          <a:p>
            <a:pPr marL="0" indent="0">
              <a:buNone/>
            </a:pPr>
            <a:r>
              <a:rPr lang="en-US" dirty="0"/>
              <a:t>•It is possible to perform any of the test types mentioned above at any test level. </a:t>
            </a:r>
            <a:br>
              <a:rPr lang="ar-JO" dirty="0"/>
            </a:br>
            <a:endParaRPr lang="en-US" dirty="0"/>
          </a:p>
          <a:p>
            <a:pPr marL="0" indent="0">
              <a:buNone/>
            </a:pPr>
            <a:r>
              <a:rPr lang="en-US" dirty="0"/>
              <a:t>•Functional testing at component level -&gt; testing that the code performs its function </a:t>
            </a:r>
            <a:br>
              <a:rPr lang="ar-JO" dirty="0"/>
            </a:br>
            <a:endParaRPr lang="en-US" dirty="0"/>
          </a:p>
          <a:p>
            <a:pPr marL="0" indent="0">
              <a:buNone/>
            </a:pPr>
            <a:r>
              <a:rPr lang="en-US" dirty="0"/>
              <a:t>•Non-functional testing at component level -&gt; testing how many cycles does the code use to work </a:t>
            </a:r>
            <a:br>
              <a:rPr lang="ar-JO" dirty="0"/>
            </a:br>
            <a:endParaRPr lang="en-US" dirty="0"/>
          </a:p>
          <a:p>
            <a:pPr marL="0" indent="0">
              <a:buNone/>
            </a:pPr>
            <a:r>
              <a:rPr lang="en-US" dirty="0"/>
              <a:t>•Functional testing at acceptance level -&gt; testing that users can login successfully to the website </a:t>
            </a:r>
            <a:br>
              <a:rPr lang="ar-JO" dirty="0"/>
            </a:br>
            <a:endParaRPr lang="en-US" dirty="0"/>
          </a:p>
          <a:p>
            <a:pPr marL="0" indent="0">
              <a:buNone/>
            </a:pPr>
            <a:r>
              <a:rPr lang="en-US" dirty="0"/>
              <a:t>•Non-functional testing at acceptance level -&gt; collect users feedback abut the usability of the application </a:t>
            </a:r>
          </a:p>
          <a:p>
            <a:endParaRPr lang="en-US" dirty="0"/>
          </a:p>
        </p:txBody>
      </p:sp>
    </p:spTree>
    <p:extLst>
      <p:ext uri="{BB962C8B-B14F-4D97-AF65-F5344CB8AC3E}">
        <p14:creationId xmlns:p14="http://schemas.microsoft.com/office/powerpoint/2010/main" val="21230385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7B78-0A82-472F-8896-068512555C8B}"/>
              </a:ext>
            </a:extLst>
          </p:cNvPr>
          <p:cNvSpPr>
            <a:spLocks noGrp="1"/>
          </p:cNvSpPr>
          <p:nvPr>
            <p:ph type="title"/>
          </p:nvPr>
        </p:nvSpPr>
        <p:spPr>
          <a:xfrm>
            <a:off x="1016000" y="365125"/>
            <a:ext cx="10337800" cy="955675"/>
          </a:xfrm>
        </p:spPr>
        <p:txBody>
          <a:bodyPr/>
          <a:lstStyle/>
          <a:p>
            <a:r>
              <a:rPr lang="en-US" dirty="0"/>
              <a:t>Maintenance Testing</a:t>
            </a:r>
          </a:p>
        </p:txBody>
      </p:sp>
      <p:sp>
        <p:nvSpPr>
          <p:cNvPr id="3" name="Content Placeholder 2">
            <a:extLst>
              <a:ext uri="{FF2B5EF4-FFF2-40B4-BE49-F238E27FC236}">
                <a16:creationId xmlns:a16="http://schemas.microsoft.com/office/drawing/2014/main" id="{AC24B056-CBAB-4966-93DC-F53CA88C7030}"/>
              </a:ext>
            </a:extLst>
          </p:cNvPr>
          <p:cNvSpPr>
            <a:spLocks noGrp="1"/>
          </p:cNvSpPr>
          <p:nvPr>
            <p:ph idx="1"/>
          </p:nvPr>
        </p:nvSpPr>
        <p:spPr>
          <a:xfrm>
            <a:off x="192505" y="1320800"/>
            <a:ext cx="11161295" cy="5360987"/>
          </a:xfrm>
        </p:spPr>
        <p:txBody>
          <a:bodyPr/>
          <a:lstStyle/>
          <a:p>
            <a:r>
              <a:rPr lang="en-US" dirty="0"/>
              <a:t>Any change after delivered software and go live. </a:t>
            </a:r>
          </a:p>
          <a:p>
            <a:r>
              <a:rPr lang="en-US" dirty="0"/>
              <a:t>Testing the Changes to the Operational System or the impact of  the Changed Environment.</a:t>
            </a:r>
          </a:p>
          <a:p>
            <a:r>
              <a:rPr lang="en-US" dirty="0"/>
              <a:t>Depending on Size &amp; Risk of Changes … Several Levels of Testing will be executed.</a:t>
            </a:r>
          </a:p>
          <a:p>
            <a:pPr marL="0" indent="0">
              <a:buNone/>
            </a:pPr>
            <a:r>
              <a:rPr lang="en-US" dirty="0"/>
              <a:t>•Maintenance can involve planned releases and unplanned releases (hot fixes) </a:t>
            </a:r>
          </a:p>
          <a:p>
            <a:pPr marL="0" indent="0">
              <a:buNone/>
            </a:pPr>
            <a:br>
              <a:rPr lang="en-US" dirty="0"/>
            </a:br>
            <a:br>
              <a:rPr lang="en-US" dirty="0"/>
            </a:br>
            <a:endParaRPr lang="en-US" dirty="0"/>
          </a:p>
          <a:p>
            <a:pPr marL="0" indent="0">
              <a:buNone/>
            </a:pPr>
            <a:endParaRPr lang="en-US" dirty="0"/>
          </a:p>
        </p:txBody>
      </p:sp>
      <p:pic>
        <p:nvPicPr>
          <p:cNvPr id="4" name="Picture 3">
            <a:extLst>
              <a:ext uri="{FF2B5EF4-FFF2-40B4-BE49-F238E27FC236}">
                <a16:creationId xmlns:a16="http://schemas.microsoft.com/office/drawing/2014/main" id="{ABCA4273-819E-42E8-B6E5-E6357F039904}"/>
              </a:ext>
            </a:extLst>
          </p:cNvPr>
          <p:cNvPicPr>
            <a:picLocks noChangeAspect="1"/>
          </p:cNvPicPr>
          <p:nvPr/>
        </p:nvPicPr>
        <p:blipFill>
          <a:blip r:embed="rId2"/>
          <a:stretch>
            <a:fillRect/>
          </a:stretch>
        </p:blipFill>
        <p:spPr>
          <a:xfrm>
            <a:off x="2855924" y="4253705"/>
            <a:ext cx="6164803" cy="2341980"/>
          </a:xfrm>
          <a:prstGeom prst="rect">
            <a:avLst/>
          </a:prstGeom>
        </p:spPr>
      </p:pic>
    </p:spTree>
    <p:extLst>
      <p:ext uri="{BB962C8B-B14F-4D97-AF65-F5344CB8AC3E}">
        <p14:creationId xmlns:p14="http://schemas.microsoft.com/office/powerpoint/2010/main" val="2912231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0AC1-C924-496C-B0F6-A5776C9DC459}"/>
              </a:ext>
            </a:extLst>
          </p:cNvPr>
          <p:cNvSpPr>
            <a:spLocks noGrp="1"/>
          </p:cNvSpPr>
          <p:nvPr>
            <p:ph type="title"/>
          </p:nvPr>
        </p:nvSpPr>
        <p:spPr>
          <a:xfrm>
            <a:off x="782053" y="112462"/>
            <a:ext cx="10345152" cy="946317"/>
          </a:xfrm>
        </p:spPr>
        <p:txBody>
          <a:bodyPr/>
          <a:lstStyle/>
          <a:p>
            <a:r>
              <a:rPr lang="en-US" dirty="0"/>
              <a:t>Type of Maintenance </a:t>
            </a:r>
          </a:p>
        </p:txBody>
      </p:sp>
      <p:sp>
        <p:nvSpPr>
          <p:cNvPr id="3" name="Content Placeholder 2">
            <a:extLst>
              <a:ext uri="{FF2B5EF4-FFF2-40B4-BE49-F238E27FC236}">
                <a16:creationId xmlns:a16="http://schemas.microsoft.com/office/drawing/2014/main" id="{E1FC4235-57D7-43C9-96EA-EFAA7EE845EC}"/>
              </a:ext>
            </a:extLst>
          </p:cNvPr>
          <p:cNvSpPr>
            <a:spLocks noGrp="1"/>
          </p:cNvSpPr>
          <p:nvPr>
            <p:ph idx="1"/>
          </p:nvPr>
        </p:nvSpPr>
        <p:spPr>
          <a:xfrm>
            <a:off x="385011" y="1294228"/>
            <a:ext cx="11572527" cy="4970047"/>
          </a:xfrm>
        </p:spPr>
        <p:txBody>
          <a:bodyPr>
            <a:normAutofit lnSpcReduction="10000"/>
          </a:bodyPr>
          <a:lstStyle/>
          <a:p>
            <a:r>
              <a:rPr lang="en-US" b="1" dirty="0"/>
              <a:t>Corrective Maintenance :</a:t>
            </a:r>
            <a:r>
              <a:rPr lang="en-US" dirty="0"/>
              <a:t> modifications done in order to correct or fix defect</a:t>
            </a:r>
            <a:r>
              <a:rPr lang="ar-JO" dirty="0"/>
              <a:t>.</a:t>
            </a:r>
            <a:br>
              <a:rPr lang="en-US" dirty="0"/>
            </a:br>
            <a:endParaRPr lang="en-US" b="1" dirty="0"/>
          </a:p>
          <a:p>
            <a:r>
              <a:rPr lang="en-US" b="1" dirty="0"/>
              <a:t>Adaptive Maintenance :</a:t>
            </a:r>
            <a:r>
              <a:rPr lang="en-US" dirty="0"/>
              <a:t> This includes modifications applied to keep the software product technology up-to date e.g. Update Library</a:t>
            </a:r>
            <a:r>
              <a:rPr lang="ar-JO" dirty="0"/>
              <a:t> </a:t>
            </a:r>
            <a:r>
              <a:rPr lang="en-US" dirty="0"/>
              <a:t>, SDK, change programming language</a:t>
            </a:r>
            <a:r>
              <a:rPr lang="ar-JO" dirty="0"/>
              <a:t> </a:t>
            </a:r>
            <a:r>
              <a:rPr lang="en-US" dirty="0"/>
              <a:t>from C to C+  [</a:t>
            </a:r>
            <a:r>
              <a:rPr lang="en-US" b="1" dirty="0"/>
              <a:t>Without change on software functionality</a:t>
            </a:r>
            <a:r>
              <a:rPr lang="en-US" dirty="0"/>
              <a:t>].</a:t>
            </a:r>
            <a:br>
              <a:rPr lang="en-US" b="1" dirty="0"/>
            </a:br>
            <a:endParaRPr lang="en-US" b="1" dirty="0"/>
          </a:p>
          <a:p>
            <a:r>
              <a:rPr lang="en-US" b="1" dirty="0"/>
              <a:t>Perfective Maintenance:</a:t>
            </a:r>
            <a:r>
              <a:rPr lang="en-US" dirty="0"/>
              <a:t> This includes modifications to add new features, new user requirements.</a:t>
            </a:r>
            <a:br>
              <a:rPr lang="en-US" dirty="0"/>
            </a:br>
            <a:endParaRPr lang="en-US" dirty="0"/>
          </a:p>
          <a:p>
            <a:r>
              <a:rPr lang="en-US" b="1" dirty="0"/>
              <a:t>Preventive Maintenance:</a:t>
            </a:r>
            <a:r>
              <a:rPr lang="en-US" dirty="0"/>
              <a:t> This includes modifications to prevent future problems of the software.</a:t>
            </a:r>
          </a:p>
        </p:txBody>
      </p:sp>
    </p:spTree>
    <p:extLst>
      <p:ext uri="{BB962C8B-B14F-4D97-AF65-F5344CB8AC3E}">
        <p14:creationId xmlns:p14="http://schemas.microsoft.com/office/powerpoint/2010/main" val="3017460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267A-DADE-4408-BBF3-E26618775053}"/>
              </a:ext>
            </a:extLst>
          </p:cNvPr>
          <p:cNvSpPr>
            <a:spLocks noGrp="1"/>
          </p:cNvSpPr>
          <p:nvPr>
            <p:ph type="title"/>
          </p:nvPr>
        </p:nvSpPr>
        <p:spPr>
          <a:xfrm>
            <a:off x="838200" y="365125"/>
            <a:ext cx="10515600" cy="899231"/>
          </a:xfrm>
        </p:spPr>
        <p:txBody>
          <a:bodyPr/>
          <a:lstStyle/>
          <a:p>
            <a:r>
              <a:rPr lang="en-US" dirty="0"/>
              <a:t>Example of Changes</a:t>
            </a:r>
          </a:p>
        </p:txBody>
      </p:sp>
      <p:pic>
        <p:nvPicPr>
          <p:cNvPr id="4" name="Content Placeholder 3">
            <a:extLst>
              <a:ext uri="{FF2B5EF4-FFF2-40B4-BE49-F238E27FC236}">
                <a16:creationId xmlns:a16="http://schemas.microsoft.com/office/drawing/2014/main" id="{5EB08905-9D83-42F5-9D77-BC3326DED571}"/>
              </a:ext>
            </a:extLst>
          </p:cNvPr>
          <p:cNvPicPr>
            <a:picLocks noGrp="1" noChangeAspect="1"/>
          </p:cNvPicPr>
          <p:nvPr>
            <p:ph idx="1"/>
          </p:nvPr>
        </p:nvPicPr>
        <p:blipFill>
          <a:blip r:embed="rId3"/>
          <a:stretch>
            <a:fillRect/>
          </a:stretch>
        </p:blipFill>
        <p:spPr>
          <a:xfrm>
            <a:off x="1535375" y="1755291"/>
            <a:ext cx="8692358" cy="4021962"/>
          </a:xfrm>
          <a:prstGeom prst="rect">
            <a:avLst/>
          </a:prstGeom>
        </p:spPr>
      </p:pic>
    </p:spTree>
    <p:extLst>
      <p:ext uri="{BB962C8B-B14F-4D97-AF65-F5344CB8AC3E}">
        <p14:creationId xmlns:p14="http://schemas.microsoft.com/office/powerpoint/2010/main" val="37774315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37BA-7E78-498E-A017-CB8E2978AC3A}"/>
              </a:ext>
            </a:extLst>
          </p:cNvPr>
          <p:cNvSpPr>
            <a:spLocks noGrp="1"/>
          </p:cNvSpPr>
          <p:nvPr>
            <p:ph type="title"/>
          </p:nvPr>
        </p:nvSpPr>
        <p:spPr/>
        <p:txBody>
          <a:bodyPr/>
          <a:lstStyle/>
          <a:p>
            <a:r>
              <a:rPr lang="en-US" dirty="0"/>
              <a:t>Challenges</a:t>
            </a:r>
          </a:p>
        </p:txBody>
      </p:sp>
      <p:pic>
        <p:nvPicPr>
          <p:cNvPr id="4" name="Content Placeholder 3">
            <a:extLst>
              <a:ext uri="{FF2B5EF4-FFF2-40B4-BE49-F238E27FC236}">
                <a16:creationId xmlns:a16="http://schemas.microsoft.com/office/drawing/2014/main" id="{25B9F01D-E62C-4B7D-A5B4-B24DF5D95F48}"/>
              </a:ext>
            </a:extLst>
          </p:cNvPr>
          <p:cNvPicPr>
            <a:picLocks noGrp="1" noChangeAspect="1"/>
          </p:cNvPicPr>
          <p:nvPr>
            <p:ph idx="1"/>
          </p:nvPr>
        </p:nvPicPr>
        <p:blipFill>
          <a:blip r:embed="rId2"/>
          <a:stretch>
            <a:fillRect/>
          </a:stretch>
        </p:blipFill>
        <p:spPr>
          <a:xfrm>
            <a:off x="2006123" y="1517788"/>
            <a:ext cx="7081066" cy="4862547"/>
          </a:xfrm>
          <a:prstGeom prst="rect">
            <a:avLst/>
          </a:prstGeom>
        </p:spPr>
      </p:pic>
    </p:spTree>
    <p:extLst>
      <p:ext uri="{BB962C8B-B14F-4D97-AF65-F5344CB8AC3E}">
        <p14:creationId xmlns:p14="http://schemas.microsoft.com/office/powerpoint/2010/main" val="5697447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E274-C47D-42EF-859E-80FE1BFA8696}"/>
              </a:ext>
            </a:extLst>
          </p:cNvPr>
          <p:cNvSpPr>
            <a:spLocks noGrp="1"/>
          </p:cNvSpPr>
          <p:nvPr>
            <p:ph type="title"/>
          </p:nvPr>
        </p:nvSpPr>
        <p:spPr>
          <a:xfrm>
            <a:off x="984956" y="2893836"/>
            <a:ext cx="10515600" cy="1325563"/>
          </a:xfrm>
        </p:spPr>
        <p:txBody>
          <a:bodyPr/>
          <a:lstStyle/>
          <a:p>
            <a:r>
              <a:rPr lang="en-US" dirty="0"/>
              <a:t>Testing as a Driver for Software Development</a:t>
            </a:r>
          </a:p>
        </p:txBody>
      </p:sp>
    </p:spTree>
    <p:extLst>
      <p:ext uri="{BB962C8B-B14F-4D97-AF65-F5344CB8AC3E}">
        <p14:creationId xmlns:p14="http://schemas.microsoft.com/office/powerpoint/2010/main" val="306690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069BA-2563-44C6-850D-3E5796D7507A}"/>
              </a:ext>
            </a:extLst>
          </p:cNvPr>
          <p:cNvSpPr>
            <a:spLocks noGrp="1"/>
          </p:cNvSpPr>
          <p:nvPr>
            <p:ph type="title"/>
          </p:nvPr>
        </p:nvSpPr>
        <p:spPr/>
        <p:txBody>
          <a:bodyPr/>
          <a:lstStyle/>
          <a:p>
            <a:r>
              <a:rPr lang="en-US" dirty="0"/>
              <a:t>How much Testing is enough?</a:t>
            </a:r>
            <a:br>
              <a:rPr lang="en-US" dirty="0"/>
            </a:br>
            <a:endParaRPr lang="en-US" dirty="0"/>
          </a:p>
        </p:txBody>
      </p:sp>
      <p:sp>
        <p:nvSpPr>
          <p:cNvPr id="3" name="Content Placeholder 2">
            <a:extLst>
              <a:ext uri="{FF2B5EF4-FFF2-40B4-BE49-F238E27FC236}">
                <a16:creationId xmlns:a16="http://schemas.microsoft.com/office/drawing/2014/main" id="{484D83CA-83AE-4AEB-B271-26490AC31F8D}"/>
              </a:ext>
            </a:extLst>
          </p:cNvPr>
          <p:cNvSpPr>
            <a:spLocks noGrp="1"/>
          </p:cNvSpPr>
          <p:nvPr>
            <p:ph idx="1"/>
          </p:nvPr>
        </p:nvSpPr>
        <p:spPr>
          <a:xfrm>
            <a:off x="295311" y="1322363"/>
            <a:ext cx="11058489" cy="4854600"/>
          </a:xfrm>
        </p:spPr>
        <p:txBody>
          <a:bodyPr/>
          <a:lstStyle/>
          <a:p>
            <a:r>
              <a:rPr lang="en-US" dirty="0"/>
              <a:t>Prioritize tests so that, whenever you stop testing, </a:t>
            </a:r>
            <a:r>
              <a:rPr lang="en-US" b="1" dirty="0"/>
              <a:t>you have done the best testing in the time available.</a:t>
            </a:r>
            <a:br>
              <a:rPr lang="en-US" b="1" dirty="0"/>
            </a:br>
            <a:br>
              <a:rPr lang="en-US" dirty="0"/>
            </a:br>
            <a:endParaRPr lang="en-US" dirty="0"/>
          </a:p>
          <a:p>
            <a:r>
              <a:rPr lang="en-US" dirty="0"/>
              <a:t>What is the test suite that high priority ? </a:t>
            </a:r>
            <a:endParaRPr lang="ar-JO" dirty="0"/>
          </a:p>
          <a:p>
            <a:endParaRPr lang="ar-JO" dirty="0"/>
          </a:p>
          <a:p>
            <a:pPr marL="0" indent="0">
              <a:buNone/>
            </a:pPr>
            <a:endParaRPr lang="en-US" dirty="0"/>
          </a:p>
        </p:txBody>
      </p:sp>
      <p:pic>
        <p:nvPicPr>
          <p:cNvPr id="4" name="Picture 3">
            <a:extLst>
              <a:ext uri="{FF2B5EF4-FFF2-40B4-BE49-F238E27FC236}">
                <a16:creationId xmlns:a16="http://schemas.microsoft.com/office/drawing/2014/main" id="{93B301B9-4C28-4EA3-9EA5-1D2FC54DE43C}"/>
              </a:ext>
            </a:extLst>
          </p:cNvPr>
          <p:cNvPicPr>
            <a:picLocks noChangeAspect="1"/>
          </p:cNvPicPr>
          <p:nvPr/>
        </p:nvPicPr>
        <p:blipFill>
          <a:blip r:embed="rId2"/>
          <a:stretch>
            <a:fillRect/>
          </a:stretch>
        </p:blipFill>
        <p:spPr>
          <a:xfrm>
            <a:off x="7104185" y="2521317"/>
            <a:ext cx="4511150" cy="3301414"/>
          </a:xfrm>
          <a:prstGeom prst="rect">
            <a:avLst/>
          </a:prstGeom>
        </p:spPr>
      </p:pic>
    </p:spTree>
    <p:extLst>
      <p:ext uri="{BB962C8B-B14F-4D97-AF65-F5344CB8AC3E}">
        <p14:creationId xmlns:p14="http://schemas.microsoft.com/office/powerpoint/2010/main" val="29784873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21D0-D6D7-410E-A4A8-461B72DEAA74}"/>
              </a:ext>
            </a:extLst>
          </p:cNvPr>
          <p:cNvSpPr>
            <a:spLocks noGrp="1"/>
          </p:cNvSpPr>
          <p:nvPr>
            <p:ph type="title"/>
          </p:nvPr>
        </p:nvSpPr>
        <p:spPr/>
        <p:txBody>
          <a:bodyPr/>
          <a:lstStyle/>
          <a:p>
            <a:r>
              <a:rPr lang="en-US" dirty="0"/>
              <a:t>1.Test-Driven Development (TTD)</a:t>
            </a:r>
          </a:p>
        </p:txBody>
      </p:sp>
      <p:sp>
        <p:nvSpPr>
          <p:cNvPr id="3" name="Content Placeholder 2">
            <a:extLst>
              <a:ext uri="{FF2B5EF4-FFF2-40B4-BE49-F238E27FC236}">
                <a16:creationId xmlns:a16="http://schemas.microsoft.com/office/drawing/2014/main" id="{8B9B9059-6956-416D-AA7B-85A8C0A99C3C}"/>
              </a:ext>
            </a:extLst>
          </p:cNvPr>
          <p:cNvSpPr>
            <a:spLocks noGrp="1"/>
          </p:cNvSpPr>
          <p:nvPr>
            <p:ph idx="1"/>
          </p:nvPr>
        </p:nvSpPr>
        <p:spPr>
          <a:xfrm>
            <a:off x="300789" y="1540042"/>
            <a:ext cx="11891211" cy="5229560"/>
          </a:xfrm>
        </p:spPr>
        <p:txBody>
          <a:bodyPr/>
          <a:lstStyle/>
          <a:p>
            <a:r>
              <a:rPr lang="en-US" dirty="0"/>
              <a:t>Test-driven development (TDD) is used to develop code guided by automated test cases</a:t>
            </a:r>
            <a:br>
              <a:rPr lang="en-US" dirty="0"/>
            </a:br>
            <a:endParaRPr lang="en-US" dirty="0"/>
          </a:p>
          <a:p>
            <a:r>
              <a:rPr lang="en-US" dirty="0"/>
              <a:t>TDD is a “test first” approach to develop reusable automated tests</a:t>
            </a:r>
            <a:br>
              <a:rPr lang="en-US" dirty="0"/>
            </a:br>
            <a:endParaRPr lang="en-US" dirty="0"/>
          </a:p>
          <a:p>
            <a:r>
              <a:rPr lang="en-US" dirty="0"/>
              <a:t>TDD helps to document the code for future maintenance efforts</a:t>
            </a:r>
          </a:p>
          <a:p>
            <a:endParaRPr lang="en-US" dirty="0"/>
          </a:p>
          <a:p>
            <a:r>
              <a:rPr lang="en-US" b="1" dirty="0"/>
              <a:t>Done by developer . </a:t>
            </a:r>
          </a:p>
        </p:txBody>
      </p:sp>
      <p:pic>
        <p:nvPicPr>
          <p:cNvPr id="1026" name="Picture 2" descr="What is Test-Driven Development? | TestDriven.io">
            <a:extLst>
              <a:ext uri="{FF2B5EF4-FFF2-40B4-BE49-F238E27FC236}">
                <a16:creationId xmlns:a16="http://schemas.microsoft.com/office/drawing/2014/main" id="{3BE19B5D-8DEA-40EA-A256-05232E4D8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064" y="4154822"/>
            <a:ext cx="3657600" cy="260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9466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386F50-72D6-4896-A4C3-E4DE6035057D}"/>
              </a:ext>
            </a:extLst>
          </p:cNvPr>
          <p:cNvPicPr>
            <a:picLocks noGrp="1" noChangeAspect="1"/>
          </p:cNvPicPr>
          <p:nvPr>
            <p:ph idx="1"/>
          </p:nvPr>
        </p:nvPicPr>
        <p:blipFill>
          <a:blip r:embed="rId2"/>
          <a:stretch>
            <a:fillRect/>
          </a:stretch>
        </p:blipFill>
        <p:spPr>
          <a:xfrm>
            <a:off x="776231" y="1070970"/>
            <a:ext cx="10639537" cy="5426243"/>
          </a:xfrm>
          <a:prstGeom prst="rect">
            <a:avLst/>
          </a:prstGeom>
        </p:spPr>
      </p:pic>
    </p:spTree>
    <p:extLst>
      <p:ext uri="{BB962C8B-B14F-4D97-AF65-F5344CB8AC3E}">
        <p14:creationId xmlns:p14="http://schemas.microsoft.com/office/powerpoint/2010/main" val="10701852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EE708E-6BA8-4A1F-91EE-BD4536E1EF78}"/>
              </a:ext>
            </a:extLst>
          </p:cNvPr>
          <p:cNvPicPr>
            <a:picLocks noGrp="1" noChangeAspect="1"/>
          </p:cNvPicPr>
          <p:nvPr>
            <p:ph idx="1"/>
          </p:nvPr>
        </p:nvPicPr>
        <p:blipFill>
          <a:blip r:embed="rId2"/>
          <a:stretch>
            <a:fillRect/>
          </a:stretch>
        </p:blipFill>
        <p:spPr>
          <a:xfrm>
            <a:off x="799310" y="1094874"/>
            <a:ext cx="10489691" cy="5317958"/>
          </a:xfrm>
          <a:prstGeom prst="rect">
            <a:avLst/>
          </a:prstGeom>
        </p:spPr>
      </p:pic>
    </p:spTree>
    <p:extLst>
      <p:ext uri="{BB962C8B-B14F-4D97-AF65-F5344CB8AC3E}">
        <p14:creationId xmlns:p14="http://schemas.microsoft.com/office/powerpoint/2010/main" val="2195252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91AE-70DA-415D-A91A-1F07036F3EB6}"/>
              </a:ext>
            </a:extLst>
          </p:cNvPr>
          <p:cNvSpPr>
            <a:spLocks noGrp="1"/>
          </p:cNvSpPr>
          <p:nvPr>
            <p:ph type="title"/>
          </p:nvPr>
        </p:nvSpPr>
        <p:spPr/>
        <p:txBody>
          <a:bodyPr/>
          <a:lstStyle/>
          <a:p>
            <a:r>
              <a:rPr lang="en-US" dirty="0"/>
              <a:t>2.Acceptance Test-Driven Development (ATDD)</a:t>
            </a:r>
          </a:p>
        </p:txBody>
      </p:sp>
      <p:sp>
        <p:nvSpPr>
          <p:cNvPr id="3" name="Content Placeholder 2">
            <a:extLst>
              <a:ext uri="{FF2B5EF4-FFF2-40B4-BE49-F238E27FC236}">
                <a16:creationId xmlns:a16="http://schemas.microsoft.com/office/drawing/2014/main" id="{7F9A952F-0919-4B3B-9D39-6A7BB15884F8}"/>
              </a:ext>
            </a:extLst>
          </p:cNvPr>
          <p:cNvSpPr>
            <a:spLocks noGrp="1"/>
          </p:cNvSpPr>
          <p:nvPr>
            <p:ph idx="1"/>
          </p:nvPr>
        </p:nvSpPr>
        <p:spPr>
          <a:xfrm>
            <a:off x="182880" y="1690688"/>
            <a:ext cx="12216384" cy="5032375"/>
          </a:xfrm>
        </p:spPr>
        <p:txBody>
          <a:bodyPr>
            <a:normAutofit fontScale="77500" lnSpcReduction="20000"/>
          </a:bodyPr>
          <a:lstStyle/>
          <a:p>
            <a:r>
              <a:rPr lang="en-US" dirty="0"/>
              <a:t>Acceptance test-driven development defines acceptance criteria and tests during the creation of user stories.</a:t>
            </a:r>
          </a:p>
          <a:p>
            <a:endParaRPr lang="en-US" dirty="0"/>
          </a:p>
          <a:p>
            <a:r>
              <a:rPr lang="en-US" dirty="0"/>
              <a:t>Acceptance test-driven development is a collaborative approach that allows every stakeholder to understand how the software component has to behave and what the </a:t>
            </a:r>
            <a:r>
              <a:rPr lang="en-US" b="1" dirty="0"/>
              <a:t>developers, testers, and business </a:t>
            </a:r>
            <a:r>
              <a:rPr lang="en-US" dirty="0"/>
              <a:t>representatives need to ensure this behavior.</a:t>
            </a:r>
            <a:br>
              <a:rPr lang="en-US" dirty="0"/>
            </a:br>
            <a:endParaRPr lang="en-US" dirty="0"/>
          </a:p>
          <a:p>
            <a:r>
              <a:rPr lang="en-US" dirty="0"/>
              <a:t>ATTD reusable tests for regression testing.</a:t>
            </a:r>
          </a:p>
          <a:p>
            <a:endParaRPr lang="en-US" dirty="0"/>
          </a:p>
          <a:p>
            <a:r>
              <a:rPr lang="en-US" dirty="0"/>
              <a:t>ATTD is test –first approach , </a:t>
            </a:r>
            <a:r>
              <a:rPr lang="en-US" b="1" dirty="0"/>
              <a:t>Test Cases created before implementing user story.</a:t>
            </a:r>
          </a:p>
          <a:p>
            <a:endParaRPr lang="en-US" dirty="0"/>
          </a:p>
          <a:p>
            <a:r>
              <a:rPr lang="en-US" b="1" dirty="0"/>
              <a:t>Test cases are created by agile team </a:t>
            </a:r>
          </a:p>
          <a:p>
            <a:endParaRPr lang="en-US" dirty="0"/>
          </a:p>
          <a:p>
            <a:r>
              <a:rPr lang="en-US" dirty="0"/>
              <a:t>Natural language so can all understand it. </a:t>
            </a:r>
            <a:br>
              <a:rPr lang="en-US" dirty="0"/>
            </a:br>
            <a:endParaRPr lang="en-US" dirty="0"/>
          </a:p>
        </p:txBody>
      </p:sp>
    </p:spTree>
    <p:extLst>
      <p:ext uri="{BB962C8B-B14F-4D97-AF65-F5344CB8AC3E}">
        <p14:creationId xmlns:p14="http://schemas.microsoft.com/office/powerpoint/2010/main" val="28415488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B55CB-203B-451D-9984-47212900BD75}"/>
              </a:ext>
            </a:extLst>
          </p:cNvPr>
          <p:cNvSpPr>
            <a:spLocks noGrp="1"/>
          </p:cNvSpPr>
          <p:nvPr>
            <p:ph type="title"/>
          </p:nvPr>
        </p:nvSpPr>
        <p:spPr/>
        <p:txBody>
          <a:bodyPr/>
          <a:lstStyle/>
          <a:p>
            <a:r>
              <a:rPr lang="en-US" dirty="0"/>
              <a:t>Acceptance Test-Driven Development (ATDD)</a:t>
            </a:r>
          </a:p>
        </p:txBody>
      </p:sp>
      <p:pic>
        <p:nvPicPr>
          <p:cNvPr id="2050" name="Picture 2" descr="TDD Network - InnoVentions Inc.">
            <a:extLst>
              <a:ext uri="{FF2B5EF4-FFF2-40B4-BE49-F238E27FC236}">
                <a16:creationId xmlns:a16="http://schemas.microsoft.com/office/drawing/2014/main" id="{CC24A7B6-CCF0-4E77-8E3A-2B1E1FD088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72590" y="1890521"/>
            <a:ext cx="4403558" cy="40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18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668B83-77F2-487F-8717-058016DBC323}"/>
              </a:ext>
            </a:extLst>
          </p:cNvPr>
          <p:cNvPicPr>
            <a:picLocks noGrp="1" noChangeAspect="1"/>
          </p:cNvPicPr>
          <p:nvPr>
            <p:ph idx="1"/>
          </p:nvPr>
        </p:nvPicPr>
        <p:blipFill>
          <a:blip r:embed="rId2"/>
          <a:stretch>
            <a:fillRect/>
          </a:stretch>
        </p:blipFill>
        <p:spPr>
          <a:xfrm>
            <a:off x="42656" y="202794"/>
            <a:ext cx="12106688" cy="6234582"/>
          </a:xfrm>
          <a:prstGeom prst="rect">
            <a:avLst/>
          </a:prstGeom>
        </p:spPr>
      </p:pic>
    </p:spTree>
    <p:extLst>
      <p:ext uri="{BB962C8B-B14F-4D97-AF65-F5344CB8AC3E}">
        <p14:creationId xmlns:p14="http://schemas.microsoft.com/office/powerpoint/2010/main" val="30102200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FE0D91-B802-4844-9062-C588D3052249}"/>
              </a:ext>
            </a:extLst>
          </p:cNvPr>
          <p:cNvPicPr>
            <a:picLocks noGrp="1" noChangeAspect="1"/>
          </p:cNvPicPr>
          <p:nvPr>
            <p:ph idx="1"/>
          </p:nvPr>
        </p:nvPicPr>
        <p:blipFill>
          <a:blip r:embed="rId2"/>
          <a:stretch>
            <a:fillRect/>
          </a:stretch>
        </p:blipFill>
        <p:spPr>
          <a:xfrm>
            <a:off x="1042152" y="1038350"/>
            <a:ext cx="8940226" cy="4781300"/>
          </a:xfrm>
          <a:prstGeom prst="rect">
            <a:avLst/>
          </a:prstGeom>
        </p:spPr>
      </p:pic>
    </p:spTree>
    <p:extLst>
      <p:ext uri="{BB962C8B-B14F-4D97-AF65-F5344CB8AC3E}">
        <p14:creationId xmlns:p14="http://schemas.microsoft.com/office/powerpoint/2010/main" val="1877645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09B092-6F81-4CA4-9E92-E44288C8BD8B}"/>
              </a:ext>
            </a:extLst>
          </p:cNvPr>
          <p:cNvPicPr>
            <a:picLocks noGrp="1" noChangeAspect="1"/>
          </p:cNvPicPr>
          <p:nvPr>
            <p:ph idx="1"/>
          </p:nvPr>
        </p:nvPicPr>
        <p:blipFill>
          <a:blip r:embed="rId2"/>
          <a:stretch>
            <a:fillRect/>
          </a:stretch>
        </p:blipFill>
        <p:spPr>
          <a:xfrm>
            <a:off x="1390709" y="1080916"/>
            <a:ext cx="8851332" cy="4961774"/>
          </a:xfrm>
          <a:prstGeom prst="rect">
            <a:avLst/>
          </a:prstGeom>
        </p:spPr>
      </p:pic>
    </p:spTree>
    <p:extLst>
      <p:ext uri="{BB962C8B-B14F-4D97-AF65-F5344CB8AC3E}">
        <p14:creationId xmlns:p14="http://schemas.microsoft.com/office/powerpoint/2010/main" val="40277301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BE7B-AB29-46D0-9B65-2610017E4641}"/>
              </a:ext>
            </a:extLst>
          </p:cNvPr>
          <p:cNvSpPr>
            <a:spLocks noGrp="1"/>
          </p:cNvSpPr>
          <p:nvPr>
            <p:ph type="title"/>
          </p:nvPr>
        </p:nvSpPr>
        <p:spPr/>
        <p:txBody>
          <a:bodyPr/>
          <a:lstStyle/>
          <a:p>
            <a:r>
              <a:rPr lang="en-US" dirty="0"/>
              <a:t>3.Behavior-Driven Development (BDD)</a:t>
            </a:r>
          </a:p>
        </p:txBody>
      </p:sp>
      <p:sp>
        <p:nvSpPr>
          <p:cNvPr id="3" name="Content Placeholder 2">
            <a:extLst>
              <a:ext uri="{FF2B5EF4-FFF2-40B4-BE49-F238E27FC236}">
                <a16:creationId xmlns:a16="http://schemas.microsoft.com/office/drawing/2014/main" id="{9C756BCE-D205-4A54-95E6-4864F734CB18}"/>
              </a:ext>
            </a:extLst>
          </p:cNvPr>
          <p:cNvSpPr>
            <a:spLocks noGrp="1"/>
          </p:cNvSpPr>
          <p:nvPr>
            <p:ph idx="1"/>
          </p:nvPr>
        </p:nvSpPr>
        <p:spPr>
          <a:xfrm>
            <a:off x="577516" y="1825624"/>
            <a:ext cx="11321876" cy="4514215"/>
          </a:xfrm>
        </p:spPr>
        <p:txBody>
          <a:bodyPr>
            <a:normAutofit/>
          </a:bodyPr>
          <a:lstStyle/>
          <a:p>
            <a:r>
              <a:rPr lang="en-US" dirty="0"/>
              <a:t>Behavior-driven development allows developer to focus on testing the code based on the </a:t>
            </a:r>
            <a:r>
              <a:rPr lang="en-US" b="1" dirty="0"/>
              <a:t>expected behavior </a:t>
            </a:r>
            <a:r>
              <a:rPr lang="en-US" dirty="0"/>
              <a:t>of the software.</a:t>
            </a:r>
          </a:p>
          <a:p>
            <a:endParaRPr lang="en-US" dirty="0"/>
          </a:p>
          <a:p>
            <a:r>
              <a:rPr lang="en-US" dirty="0"/>
              <a:t>From these requirements, the behavior-driven development framework generates code that can be used by developers to create test cases.</a:t>
            </a:r>
          </a:p>
          <a:p>
            <a:endParaRPr lang="en-US" dirty="0"/>
          </a:p>
          <a:p>
            <a:pPr marL="0" indent="0">
              <a:buNone/>
            </a:pPr>
            <a:r>
              <a:rPr lang="en-US" b="1" dirty="0"/>
              <a:t>Given</a:t>
            </a:r>
            <a:r>
              <a:rPr lang="en-US" dirty="0"/>
              <a:t> some context(Starting State), </a:t>
            </a:r>
          </a:p>
          <a:p>
            <a:pPr marL="0" indent="0">
              <a:buNone/>
            </a:pPr>
            <a:r>
              <a:rPr lang="en-US" b="1" dirty="0"/>
              <a:t>When</a:t>
            </a:r>
            <a:r>
              <a:rPr lang="en-US" dirty="0"/>
              <a:t> an event (What the user dose) occurs, </a:t>
            </a:r>
          </a:p>
          <a:p>
            <a:pPr marL="0" indent="0">
              <a:buNone/>
            </a:pPr>
            <a:r>
              <a:rPr lang="en-US" b="1" dirty="0"/>
              <a:t>Then</a:t>
            </a:r>
            <a:r>
              <a:rPr lang="en-US" dirty="0"/>
              <a:t> ensure some outcomes(Expected Result).</a:t>
            </a:r>
          </a:p>
          <a:p>
            <a:endParaRPr lang="en-US" dirty="0"/>
          </a:p>
        </p:txBody>
      </p:sp>
    </p:spTree>
    <p:extLst>
      <p:ext uri="{BB962C8B-B14F-4D97-AF65-F5344CB8AC3E}">
        <p14:creationId xmlns:p14="http://schemas.microsoft.com/office/powerpoint/2010/main" val="4596129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3D7CAA5-0689-4A25-BD18-F13F621FDBF6}"/>
              </a:ext>
            </a:extLst>
          </p:cNvPr>
          <p:cNvPicPr>
            <a:picLocks noGrp="1" noChangeAspect="1"/>
          </p:cNvPicPr>
          <p:nvPr>
            <p:ph idx="1"/>
          </p:nvPr>
        </p:nvPicPr>
        <p:blipFill>
          <a:blip r:embed="rId2"/>
          <a:stretch>
            <a:fillRect/>
          </a:stretch>
        </p:blipFill>
        <p:spPr>
          <a:xfrm>
            <a:off x="246418" y="418538"/>
            <a:ext cx="11945582" cy="6020924"/>
          </a:xfrm>
          <a:prstGeom prst="rect">
            <a:avLst/>
          </a:prstGeom>
        </p:spPr>
      </p:pic>
    </p:spTree>
    <p:extLst>
      <p:ext uri="{BB962C8B-B14F-4D97-AF65-F5344CB8AC3E}">
        <p14:creationId xmlns:p14="http://schemas.microsoft.com/office/powerpoint/2010/main" val="197285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3FA0-285B-4CF3-94A6-979AC50E74EA}"/>
              </a:ext>
            </a:extLst>
          </p:cNvPr>
          <p:cNvSpPr>
            <a:spLocks noGrp="1"/>
          </p:cNvSpPr>
          <p:nvPr>
            <p:ph type="title"/>
          </p:nvPr>
        </p:nvSpPr>
        <p:spPr>
          <a:xfrm>
            <a:off x="1012874" y="365125"/>
            <a:ext cx="10340926" cy="930197"/>
          </a:xfrm>
        </p:spPr>
        <p:txBody>
          <a:bodyPr/>
          <a:lstStyle/>
          <a:p>
            <a:r>
              <a:rPr lang="en-US" b="1" dirty="0"/>
              <a:t>Quality Management </a:t>
            </a:r>
            <a:endParaRPr lang="en-US" dirty="0"/>
          </a:p>
        </p:txBody>
      </p:sp>
      <p:sp>
        <p:nvSpPr>
          <p:cNvPr id="3" name="Content Placeholder 2">
            <a:extLst>
              <a:ext uri="{FF2B5EF4-FFF2-40B4-BE49-F238E27FC236}">
                <a16:creationId xmlns:a16="http://schemas.microsoft.com/office/drawing/2014/main" id="{513EF103-A45D-4169-8DD4-1308260BCA65}"/>
              </a:ext>
            </a:extLst>
          </p:cNvPr>
          <p:cNvSpPr>
            <a:spLocks noGrp="1"/>
          </p:cNvSpPr>
          <p:nvPr>
            <p:ph idx="1"/>
          </p:nvPr>
        </p:nvSpPr>
        <p:spPr>
          <a:xfrm>
            <a:off x="624072" y="1576675"/>
            <a:ext cx="11353800" cy="5032375"/>
          </a:xfrm>
        </p:spPr>
        <p:txBody>
          <a:bodyPr/>
          <a:lstStyle/>
          <a:p>
            <a:r>
              <a:rPr lang="en-US" b="1" dirty="0"/>
              <a:t>Includes all activities that direct and control an organization with regard to quality (QA and QC)</a:t>
            </a:r>
            <a:endParaRPr lang="en-US" dirty="0"/>
          </a:p>
        </p:txBody>
      </p:sp>
      <p:pic>
        <p:nvPicPr>
          <p:cNvPr id="4" name="Picture 3">
            <a:extLst>
              <a:ext uri="{FF2B5EF4-FFF2-40B4-BE49-F238E27FC236}">
                <a16:creationId xmlns:a16="http://schemas.microsoft.com/office/drawing/2014/main" id="{231C7CC9-9443-47D9-884D-90B810413C6C}"/>
              </a:ext>
            </a:extLst>
          </p:cNvPr>
          <p:cNvPicPr>
            <a:picLocks noChangeAspect="1"/>
          </p:cNvPicPr>
          <p:nvPr/>
        </p:nvPicPr>
        <p:blipFill>
          <a:blip r:embed="rId2"/>
          <a:stretch>
            <a:fillRect/>
          </a:stretch>
        </p:blipFill>
        <p:spPr>
          <a:xfrm>
            <a:off x="5686459" y="2598253"/>
            <a:ext cx="6164803" cy="3546563"/>
          </a:xfrm>
          <a:prstGeom prst="rect">
            <a:avLst/>
          </a:prstGeom>
        </p:spPr>
      </p:pic>
    </p:spTree>
    <p:extLst>
      <p:ext uri="{BB962C8B-B14F-4D97-AF65-F5344CB8AC3E}">
        <p14:creationId xmlns:p14="http://schemas.microsoft.com/office/powerpoint/2010/main" val="19542250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65E90-BB67-458A-9763-53DE5820E09A}"/>
              </a:ext>
            </a:extLst>
          </p:cNvPr>
          <p:cNvSpPr>
            <a:spLocks noGrp="1"/>
          </p:cNvSpPr>
          <p:nvPr>
            <p:ph type="title"/>
          </p:nvPr>
        </p:nvSpPr>
        <p:spPr/>
        <p:txBody>
          <a:bodyPr>
            <a:normAutofit/>
          </a:bodyPr>
          <a:lstStyle/>
          <a:p>
            <a:pPr fontAlgn="base"/>
            <a:r>
              <a:rPr lang="en-US" dirty="0"/>
              <a:t>DevOps &gt;&gt; to build CI</a:t>
            </a:r>
          </a:p>
        </p:txBody>
      </p:sp>
      <p:sp>
        <p:nvSpPr>
          <p:cNvPr id="3" name="Content Placeholder 2">
            <a:extLst>
              <a:ext uri="{FF2B5EF4-FFF2-40B4-BE49-F238E27FC236}">
                <a16:creationId xmlns:a16="http://schemas.microsoft.com/office/drawing/2014/main" id="{14752CCB-8629-41B0-A862-16A7FB14C31A}"/>
              </a:ext>
            </a:extLst>
          </p:cNvPr>
          <p:cNvSpPr>
            <a:spLocks noGrp="1"/>
          </p:cNvSpPr>
          <p:nvPr>
            <p:ph idx="1"/>
          </p:nvPr>
        </p:nvSpPr>
        <p:spPr/>
        <p:txBody>
          <a:bodyPr/>
          <a:lstStyle/>
          <a:p>
            <a:r>
              <a:rPr lang="en-US" dirty="0"/>
              <a:t>Development and operations teams use to build, test, deploy, and monitor applications with speed, quality, and control.</a:t>
            </a:r>
          </a:p>
          <a:p>
            <a:endParaRPr lang="en-US" dirty="0"/>
          </a:p>
          <a:p>
            <a:pPr marL="0" indent="0">
              <a:buNone/>
            </a:pPr>
            <a:endParaRPr lang="en-US" dirty="0"/>
          </a:p>
        </p:txBody>
      </p:sp>
      <p:pic>
        <p:nvPicPr>
          <p:cNvPr id="5" name="Picture 4">
            <a:extLst>
              <a:ext uri="{FF2B5EF4-FFF2-40B4-BE49-F238E27FC236}">
                <a16:creationId xmlns:a16="http://schemas.microsoft.com/office/drawing/2014/main" id="{CA0A1CD7-C36E-40D0-8D19-D2DD31681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82754"/>
            <a:ext cx="5632174" cy="2614267"/>
          </a:xfrm>
          <a:prstGeom prst="rect">
            <a:avLst/>
          </a:prstGeom>
        </p:spPr>
      </p:pic>
    </p:spTree>
    <p:extLst>
      <p:ext uri="{BB962C8B-B14F-4D97-AF65-F5344CB8AC3E}">
        <p14:creationId xmlns:p14="http://schemas.microsoft.com/office/powerpoint/2010/main" val="7138082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CA0C-9672-4F55-B2F5-2C15AA463B6E}"/>
              </a:ext>
            </a:extLst>
          </p:cNvPr>
          <p:cNvSpPr>
            <a:spLocks noGrp="1"/>
          </p:cNvSpPr>
          <p:nvPr>
            <p:ph type="title"/>
          </p:nvPr>
        </p:nvSpPr>
        <p:spPr/>
        <p:txBody>
          <a:bodyPr/>
          <a:lstStyle/>
          <a:p>
            <a:r>
              <a:rPr lang="en-US" dirty="0"/>
              <a:t>benefits of DevOps</a:t>
            </a:r>
          </a:p>
        </p:txBody>
      </p:sp>
      <p:sp>
        <p:nvSpPr>
          <p:cNvPr id="3" name="Content Placeholder 2">
            <a:extLst>
              <a:ext uri="{FF2B5EF4-FFF2-40B4-BE49-F238E27FC236}">
                <a16:creationId xmlns:a16="http://schemas.microsoft.com/office/drawing/2014/main" id="{71F3550A-B3D8-4DB6-8509-F8964215B2C6}"/>
              </a:ext>
            </a:extLst>
          </p:cNvPr>
          <p:cNvSpPr>
            <a:spLocks noGrp="1"/>
          </p:cNvSpPr>
          <p:nvPr>
            <p:ph idx="1"/>
          </p:nvPr>
        </p:nvSpPr>
        <p:spPr>
          <a:xfrm>
            <a:off x="338667" y="1783644"/>
            <a:ext cx="11604977" cy="4709231"/>
          </a:xfrm>
        </p:spPr>
        <p:txBody>
          <a:bodyPr>
            <a:normAutofit fontScale="77500" lnSpcReduction="20000"/>
          </a:bodyPr>
          <a:lstStyle/>
          <a:p>
            <a:r>
              <a:rPr lang="en-US" dirty="0"/>
              <a:t>Fast feedback on the code quality.</a:t>
            </a:r>
          </a:p>
          <a:p>
            <a:endParaRPr lang="en-US" dirty="0"/>
          </a:p>
          <a:p>
            <a:pPr marL="0" indent="0">
              <a:buNone/>
            </a:pPr>
            <a:r>
              <a:rPr lang="en-US" dirty="0"/>
              <a:t>• CI promotes a shift-left approach in testing by encouraging developers to submit high quality code accompanied by component tests and static analysis.</a:t>
            </a:r>
          </a:p>
          <a:p>
            <a:pPr marL="0" indent="0">
              <a:buNone/>
            </a:pPr>
            <a:endParaRPr lang="en-US" dirty="0"/>
          </a:p>
          <a:p>
            <a:pPr marL="0" indent="0">
              <a:buNone/>
            </a:pPr>
            <a:r>
              <a:rPr lang="en-US" dirty="0"/>
              <a:t>• Promotes automated processes like CI/CD that facilitate establishing stable test environments .</a:t>
            </a:r>
          </a:p>
          <a:p>
            <a:pPr marL="0" indent="0">
              <a:buNone/>
            </a:pPr>
            <a:endParaRPr lang="en-US" dirty="0"/>
          </a:p>
          <a:p>
            <a:pPr marL="0" indent="0">
              <a:buNone/>
            </a:pPr>
            <a:r>
              <a:rPr lang="en-US" dirty="0"/>
              <a:t>• Increases the view on non-functional quality characteristics (e.g., performance, reliability)</a:t>
            </a:r>
          </a:p>
          <a:p>
            <a:pPr marL="0" indent="0">
              <a:buNone/>
            </a:pPr>
            <a:endParaRPr lang="en-US" dirty="0"/>
          </a:p>
          <a:p>
            <a:pPr marL="0" indent="0">
              <a:buNone/>
            </a:pPr>
            <a:r>
              <a:rPr lang="en-US" dirty="0"/>
              <a:t>• Automation through a delivery pipeline reduces the need for repetitive manual testing.</a:t>
            </a:r>
          </a:p>
          <a:p>
            <a:pPr marL="0" indent="0">
              <a:buNone/>
            </a:pPr>
            <a:endParaRPr lang="en-US" dirty="0"/>
          </a:p>
          <a:p>
            <a:pPr marL="0" indent="0">
              <a:buNone/>
            </a:pPr>
            <a:r>
              <a:rPr lang="en-US" dirty="0"/>
              <a:t>• The risk in regression is minimized due to the scale and range of automated regression tests</a:t>
            </a:r>
          </a:p>
        </p:txBody>
      </p:sp>
    </p:spTree>
    <p:extLst>
      <p:ext uri="{BB962C8B-B14F-4D97-AF65-F5344CB8AC3E}">
        <p14:creationId xmlns:p14="http://schemas.microsoft.com/office/powerpoint/2010/main" val="31101213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A246-FD32-4CD3-8B6C-A23BD851F747}"/>
              </a:ext>
            </a:extLst>
          </p:cNvPr>
          <p:cNvSpPr>
            <a:spLocks noGrp="1"/>
          </p:cNvSpPr>
          <p:nvPr>
            <p:ph type="title"/>
          </p:nvPr>
        </p:nvSpPr>
        <p:spPr/>
        <p:txBody>
          <a:bodyPr/>
          <a:lstStyle/>
          <a:p>
            <a:r>
              <a:rPr lang="en-US" dirty="0"/>
              <a:t>DevOps risks and challenges</a:t>
            </a:r>
          </a:p>
        </p:txBody>
      </p:sp>
      <p:sp>
        <p:nvSpPr>
          <p:cNvPr id="3" name="Content Placeholder 2">
            <a:extLst>
              <a:ext uri="{FF2B5EF4-FFF2-40B4-BE49-F238E27FC236}">
                <a16:creationId xmlns:a16="http://schemas.microsoft.com/office/drawing/2014/main" id="{8D30FBA2-8AED-4314-8A98-050DEC77B2B0}"/>
              </a:ext>
            </a:extLst>
          </p:cNvPr>
          <p:cNvSpPr>
            <a:spLocks noGrp="1"/>
          </p:cNvSpPr>
          <p:nvPr>
            <p:ph idx="1"/>
          </p:nvPr>
        </p:nvSpPr>
        <p:spPr/>
        <p:txBody>
          <a:bodyPr/>
          <a:lstStyle/>
          <a:p>
            <a:pPr marL="0" indent="0">
              <a:buNone/>
            </a:pPr>
            <a:r>
              <a:rPr lang="en-US" dirty="0"/>
              <a:t>• The DevOps delivery pipeline must be defined and established </a:t>
            </a:r>
            <a:br>
              <a:rPr lang="en-US" dirty="0"/>
            </a:br>
            <a:endParaRPr lang="en-US" dirty="0"/>
          </a:p>
          <a:p>
            <a:pPr marL="0" indent="0">
              <a:buNone/>
            </a:pPr>
            <a:r>
              <a:rPr lang="en-US" dirty="0"/>
              <a:t>• CI / CD tools must be introduced and maintained </a:t>
            </a:r>
            <a:br>
              <a:rPr lang="en-US" dirty="0"/>
            </a:br>
            <a:endParaRPr lang="en-US" dirty="0"/>
          </a:p>
          <a:p>
            <a:pPr marL="0" indent="0">
              <a:buNone/>
            </a:pPr>
            <a:r>
              <a:rPr lang="en-US" dirty="0"/>
              <a:t>• Test automation requires additional resources and may be difficult to establish and maintain</a:t>
            </a:r>
          </a:p>
        </p:txBody>
      </p:sp>
    </p:spTree>
    <p:extLst>
      <p:ext uri="{BB962C8B-B14F-4D97-AF65-F5344CB8AC3E}">
        <p14:creationId xmlns:p14="http://schemas.microsoft.com/office/powerpoint/2010/main" val="3139138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EE91-7726-41E2-9421-E10EFD55FE7D}"/>
              </a:ext>
            </a:extLst>
          </p:cNvPr>
          <p:cNvSpPr>
            <a:spLocks noGrp="1"/>
          </p:cNvSpPr>
          <p:nvPr>
            <p:ph type="title"/>
          </p:nvPr>
        </p:nvSpPr>
        <p:spPr/>
        <p:txBody>
          <a:bodyPr/>
          <a:lstStyle/>
          <a:p>
            <a:r>
              <a:rPr lang="en-US" dirty="0"/>
              <a:t>Shift-Left Approach</a:t>
            </a:r>
          </a:p>
        </p:txBody>
      </p:sp>
      <p:sp>
        <p:nvSpPr>
          <p:cNvPr id="3" name="Content Placeholder 2">
            <a:extLst>
              <a:ext uri="{FF2B5EF4-FFF2-40B4-BE49-F238E27FC236}">
                <a16:creationId xmlns:a16="http://schemas.microsoft.com/office/drawing/2014/main" id="{B11074D2-5F13-4B2A-9A81-8FED9088DB3E}"/>
              </a:ext>
            </a:extLst>
          </p:cNvPr>
          <p:cNvSpPr>
            <a:spLocks noGrp="1"/>
          </p:cNvSpPr>
          <p:nvPr>
            <p:ph idx="1"/>
          </p:nvPr>
        </p:nvSpPr>
        <p:spPr>
          <a:xfrm>
            <a:off x="0" y="1825624"/>
            <a:ext cx="11353800" cy="4925131"/>
          </a:xfrm>
        </p:spPr>
        <p:txBody>
          <a:bodyPr/>
          <a:lstStyle/>
          <a:p>
            <a:r>
              <a:rPr lang="en-US" dirty="0"/>
              <a:t>The principle of early testing is sometimes referred to as shift-left because it is an approach where testing is performed earlier in the SDLC. Shift-left normally suggests that testing should be done earlier</a:t>
            </a:r>
          </a:p>
        </p:txBody>
      </p:sp>
      <p:graphicFrame>
        <p:nvGraphicFramePr>
          <p:cNvPr id="4" name="Table 3">
            <a:extLst>
              <a:ext uri="{FF2B5EF4-FFF2-40B4-BE49-F238E27FC236}">
                <a16:creationId xmlns:a16="http://schemas.microsoft.com/office/drawing/2014/main" id="{1EC15DE1-4C12-4CBD-A010-04BF1025C734}"/>
              </a:ext>
            </a:extLst>
          </p:cNvPr>
          <p:cNvGraphicFramePr>
            <a:graphicFrameLocks noGrp="1"/>
          </p:cNvGraphicFramePr>
          <p:nvPr>
            <p:extLst>
              <p:ext uri="{D42A27DB-BD31-4B8C-83A1-F6EECF244321}">
                <p14:modId xmlns:p14="http://schemas.microsoft.com/office/powerpoint/2010/main" val="1466296344"/>
              </p:ext>
            </p:extLst>
          </p:nvPr>
        </p:nvGraphicFramePr>
        <p:xfrm>
          <a:off x="654754" y="3352799"/>
          <a:ext cx="10498667" cy="2878669"/>
        </p:xfrm>
        <a:graphic>
          <a:graphicData uri="http://schemas.openxmlformats.org/drawingml/2006/table">
            <a:tbl>
              <a:tblPr firstRow="1" bandRow="1">
                <a:tableStyleId>{5C22544A-7EE6-4342-B048-85BDC9FD1C3A}</a:tableStyleId>
              </a:tblPr>
              <a:tblGrid>
                <a:gridCol w="10498667">
                  <a:extLst>
                    <a:ext uri="{9D8B030D-6E8A-4147-A177-3AD203B41FA5}">
                      <a16:colId xmlns:a16="http://schemas.microsoft.com/office/drawing/2014/main" val="2781815240"/>
                    </a:ext>
                  </a:extLst>
                </a:gridCol>
              </a:tblGrid>
              <a:tr h="493893">
                <a:tc>
                  <a:txBody>
                    <a:bodyPr/>
                    <a:lstStyle/>
                    <a:p>
                      <a:pPr algn="ctr"/>
                      <a:r>
                        <a:rPr lang="en-US" dirty="0"/>
                        <a:t>shift-left include:</a:t>
                      </a:r>
                    </a:p>
                  </a:txBody>
                  <a:tcPr/>
                </a:tc>
                <a:extLst>
                  <a:ext uri="{0D108BD9-81ED-4DB2-BD59-A6C34878D82A}">
                    <a16:rowId xmlns:a16="http://schemas.microsoft.com/office/drawing/2014/main" val="2828026286"/>
                  </a:ext>
                </a:extLst>
              </a:tr>
              <a:tr h="416480">
                <a:tc>
                  <a:txBody>
                    <a:bodyPr/>
                    <a:lstStyle/>
                    <a:p>
                      <a:r>
                        <a:rPr lang="en-US" dirty="0"/>
                        <a:t>Reviewing the specification from the perspective of testing. </a:t>
                      </a:r>
                    </a:p>
                  </a:txBody>
                  <a:tcPr/>
                </a:tc>
                <a:extLst>
                  <a:ext uri="{0D108BD9-81ED-4DB2-BD59-A6C34878D82A}">
                    <a16:rowId xmlns:a16="http://schemas.microsoft.com/office/drawing/2014/main" val="3666501376"/>
                  </a:ext>
                </a:extLst>
              </a:tr>
              <a:tr h="416480">
                <a:tc>
                  <a:txBody>
                    <a:bodyPr/>
                    <a:lstStyle/>
                    <a:p>
                      <a:r>
                        <a:rPr lang="en-US" dirty="0"/>
                        <a:t>Writing test cases before the code is written.</a:t>
                      </a:r>
                    </a:p>
                  </a:txBody>
                  <a:tcPr/>
                </a:tc>
                <a:extLst>
                  <a:ext uri="{0D108BD9-81ED-4DB2-BD59-A6C34878D82A}">
                    <a16:rowId xmlns:a16="http://schemas.microsoft.com/office/drawing/2014/main" val="1411141804"/>
                  </a:ext>
                </a:extLst>
              </a:tr>
              <a:tr h="416480">
                <a:tc>
                  <a:txBody>
                    <a:bodyPr/>
                    <a:lstStyle/>
                    <a:p>
                      <a:r>
                        <a:rPr lang="en-US" dirty="0"/>
                        <a:t>Using CI and even better CD as it comes with fast feedback.</a:t>
                      </a:r>
                    </a:p>
                  </a:txBody>
                  <a:tcPr/>
                </a:tc>
                <a:extLst>
                  <a:ext uri="{0D108BD9-81ED-4DB2-BD59-A6C34878D82A}">
                    <a16:rowId xmlns:a16="http://schemas.microsoft.com/office/drawing/2014/main" val="1609846893"/>
                  </a:ext>
                </a:extLst>
              </a:tr>
              <a:tr h="416480">
                <a:tc>
                  <a:txBody>
                    <a:bodyPr/>
                    <a:lstStyle/>
                    <a:p>
                      <a:r>
                        <a:rPr lang="en-US" dirty="0"/>
                        <a:t>Completing static analysis of source code.</a:t>
                      </a:r>
                    </a:p>
                  </a:txBody>
                  <a:tcPr/>
                </a:tc>
                <a:extLst>
                  <a:ext uri="{0D108BD9-81ED-4DB2-BD59-A6C34878D82A}">
                    <a16:rowId xmlns:a16="http://schemas.microsoft.com/office/drawing/2014/main" val="3683005400"/>
                  </a:ext>
                </a:extLst>
              </a:tr>
              <a:tr h="718856">
                <a:tc>
                  <a:txBody>
                    <a:bodyPr/>
                    <a:lstStyle/>
                    <a:p>
                      <a:r>
                        <a:rPr lang="en-US" dirty="0"/>
                        <a:t>Performing non-functional testing starting at the component test level, where possible. </a:t>
                      </a:r>
                    </a:p>
                  </a:txBody>
                  <a:tcPr/>
                </a:tc>
                <a:extLst>
                  <a:ext uri="{0D108BD9-81ED-4DB2-BD59-A6C34878D82A}">
                    <a16:rowId xmlns:a16="http://schemas.microsoft.com/office/drawing/2014/main" val="3092144388"/>
                  </a:ext>
                </a:extLst>
              </a:tr>
            </a:tbl>
          </a:graphicData>
        </a:graphic>
      </p:graphicFrame>
    </p:spTree>
    <p:extLst>
      <p:ext uri="{BB962C8B-B14F-4D97-AF65-F5344CB8AC3E}">
        <p14:creationId xmlns:p14="http://schemas.microsoft.com/office/powerpoint/2010/main" val="21995827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76E6-9BFC-4985-8BA1-E06CFB7070A0}"/>
              </a:ext>
            </a:extLst>
          </p:cNvPr>
          <p:cNvSpPr>
            <a:spLocks noGrp="1"/>
          </p:cNvSpPr>
          <p:nvPr>
            <p:ph type="title"/>
          </p:nvPr>
        </p:nvSpPr>
        <p:spPr/>
        <p:txBody>
          <a:bodyPr/>
          <a:lstStyle/>
          <a:p>
            <a:r>
              <a:rPr lang="en-US" dirty="0"/>
              <a:t>Retrospectives and Process Improvement</a:t>
            </a:r>
          </a:p>
        </p:txBody>
      </p:sp>
      <p:sp>
        <p:nvSpPr>
          <p:cNvPr id="3" name="Content Placeholder 2">
            <a:extLst>
              <a:ext uri="{FF2B5EF4-FFF2-40B4-BE49-F238E27FC236}">
                <a16:creationId xmlns:a16="http://schemas.microsoft.com/office/drawing/2014/main" id="{1E593E50-BC99-420D-B1C0-97181822D784}"/>
              </a:ext>
            </a:extLst>
          </p:cNvPr>
          <p:cNvSpPr>
            <a:spLocks noGrp="1"/>
          </p:cNvSpPr>
          <p:nvPr>
            <p:ph idx="1"/>
          </p:nvPr>
        </p:nvSpPr>
        <p:spPr/>
        <p:txBody>
          <a:bodyPr/>
          <a:lstStyle/>
          <a:p>
            <a:r>
              <a:rPr lang="en-US" dirty="0"/>
              <a:t>Retrospectives (also known as “post-project meetings” and project retrospectives) are often held at the end of a project or an iteration.</a:t>
            </a:r>
          </a:p>
          <a:p>
            <a:endParaRPr lang="en-US" dirty="0"/>
          </a:p>
          <a:p>
            <a:r>
              <a:rPr lang="en-US" dirty="0"/>
              <a:t>What was successful, and should be retained?</a:t>
            </a:r>
          </a:p>
          <a:p>
            <a:endParaRPr lang="en-US" dirty="0"/>
          </a:p>
          <a:p>
            <a:r>
              <a:rPr lang="en-US" dirty="0"/>
              <a:t>What was not successful and could be improved?</a:t>
            </a:r>
          </a:p>
          <a:p>
            <a:endParaRPr lang="en-US" dirty="0"/>
          </a:p>
          <a:p>
            <a:r>
              <a:rPr lang="en-US" dirty="0"/>
              <a:t>How to improvements and retain the successes in the future? (Action items).</a:t>
            </a:r>
          </a:p>
        </p:txBody>
      </p:sp>
    </p:spTree>
    <p:extLst>
      <p:ext uri="{BB962C8B-B14F-4D97-AF65-F5344CB8AC3E}">
        <p14:creationId xmlns:p14="http://schemas.microsoft.com/office/powerpoint/2010/main" val="338196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6EB6D-B80F-4EB0-965C-AC6DD166B91B}"/>
              </a:ext>
            </a:extLst>
          </p:cNvPr>
          <p:cNvSpPr>
            <a:spLocks noGrp="1"/>
          </p:cNvSpPr>
          <p:nvPr>
            <p:ph type="title"/>
          </p:nvPr>
        </p:nvSpPr>
        <p:spPr/>
        <p:txBody>
          <a:bodyPr/>
          <a:lstStyle/>
          <a:p>
            <a:r>
              <a:rPr lang="en-US" dirty="0"/>
              <a:t>Retrospectives benefits for testing include</a:t>
            </a:r>
          </a:p>
        </p:txBody>
      </p:sp>
      <p:sp>
        <p:nvSpPr>
          <p:cNvPr id="3" name="Content Placeholder 2">
            <a:extLst>
              <a:ext uri="{FF2B5EF4-FFF2-40B4-BE49-F238E27FC236}">
                <a16:creationId xmlns:a16="http://schemas.microsoft.com/office/drawing/2014/main" id="{9FB89FA4-FDC5-4582-8100-B40169A2A5E6}"/>
              </a:ext>
            </a:extLst>
          </p:cNvPr>
          <p:cNvSpPr>
            <a:spLocks noGrp="1"/>
          </p:cNvSpPr>
          <p:nvPr>
            <p:ph idx="1"/>
          </p:nvPr>
        </p:nvSpPr>
        <p:spPr>
          <a:xfrm>
            <a:off x="180622" y="1825625"/>
            <a:ext cx="11751734" cy="4575176"/>
          </a:xfrm>
        </p:spPr>
        <p:txBody>
          <a:bodyPr>
            <a:normAutofit/>
          </a:bodyPr>
          <a:lstStyle/>
          <a:p>
            <a:r>
              <a:rPr lang="en-US" dirty="0"/>
              <a:t>Increased test effectiveness / efficiency (e.g., by implementing suggestions for process improvement) </a:t>
            </a:r>
            <a:br>
              <a:rPr lang="en-US" dirty="0"/>
            </a:br>
            <a:endParaRPr lang="en-US" dirty="0"/>
          </a:p>
          <a:p>
            <a:pPr marL="0" indent="0">
              <a:buNone/>
            </a:pPr>
            <a:r>
              <a:rPr lang="en-US" dirty="0"/>
              <a:t>• Increased quality of </a:t>
            </a:r>
            <a:r>
              <a:rPr lang="en-US" dirty="0" err="1"/>
              <a:t>testware</a:t>
            </a:r>
            <a:r>
              <a:rPr lang="en-US" dirty="0"/>
              <a:t> and  test basis.</a:t>
            </a:r>
            <a:br>
              <a:rPr lang="en-US" dirty="0"/>
            </a:br>
            <a:endParaRPr lang="en-US" dirty="0"/>
          </a:p>
          <a:p>
            <a:pPr marL="0" indent="0">
              <a:buNone/>
            </a:pPr>
            <a:r>
              <a:rPr lang="en-US" dirty="0"/>
              <a:t>• Team learning</a:t>
            </a:r>
            <a:br>
              <a:rPr lang="en-US" dirty="0"/>
            </a:br>
            <a:endParaRPr lang="en-US" dirty="0"/>
          </a:p>
          <a:p>
            <a:pPr marL="0" indent="0">
              <a:buNone/>
            </a:pPr>
            <a:r>
              <a:rPr lang="en-US" dirty="0"/>
              <a:t>•Better cooperation between development and testing.</a:t>
            </a:r>
          </a:p>
        </p:txBody>
      </p:sp>
    </p:spTree>
    <p:extLst>
      <p:ext uri="{BB962C8B-B14F-4D97-AF65-F5344CB8AC3E}">
        <p14:creationId xmlns:p14="http://schemas.microsoft.com/office/powerpoint/2010/main" val="156883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DFFC-56D6-413D-9CC1-DC9EBA6B1B9F}"/>
              </a:ext>
            </a:extLst>
          </p:cNvPr>
          <p:cNvSpPr>
            <a:spLocks noGrp="1"/>
          </p:cNvSpPr>
          <p:nvPr>
            <p:ph type="title"/>
          </p:nvPr>
        </p:nvSpPr>
        <p:spPr/>
        <p:txBody>
          <a:bodyPr/>
          <a:lstStyle/>
          <a:p>
            <a:endParaRPr lang="en-US"/>
          </a:p>
        </p:txBody>
      </p:sp>
      <p:pic>
        <p:nvPicPr>
          <p:cNvPr id="4" name="Content Placeholder 7">
            <a:extLst>
              <a:ext uri="{FF2B5EF4-FFF2-40B4-BE49-F238E27FC236}">
                <a16:creationId xmlns:a16="http://schemas.microsoft.com/office/drawing/2014/main" id="{6398926B-CCED-4477-BC31-FA94AAF981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858" y="165295"/>
            <a:ext cx="11604283" cy="6527409"/>
          </a:xfrm>
          <a:prstGeom prst="rect">
            <a:avLst/>
          </a:prstGeom>
        </p:spPr>
      </p:pic>
    </p:spTree>
    <p:extLst>
      <p:ext uri="{BB962C8B-B14F-4D97-AF65-F5344CB8AC3E}">
        <p14:creationId xmlns:p14="http://schemas.microsoft.com/office/powerpoint/2010/main" val="28468517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477A9-E4F1-4F8F-A71A-E4B2941E6780}"/>
              </a:ext>
            </a:extLst>
          </p:cNvPr>
          <p:cNvSpPr>
            <a:spLocks noGrp="1"/>
          </p:cNvSpPr>
          <p:nvPr>
            <p:ph idx="1"/>
          </p:nvPr>
        </p:nvSpPr>
        <p:spPr>
          <a:xfrm>
            <a:off x="211015" y="253218"/>
            <a:ext cx="11859065" cy="6443004"/>
          </a:xfrm>
        </p:spPr>
        <p:txBody>
          <a:bodyPr>
            <a:normAutofit/>
          </a:bodyPr>
          <a:lstStyle/>
          <a:p>
            <a:pPr marL="0" indent="0">
              <a:buNone/>
            </a:pPr>
            <a:r>
              <a:rPr lang="en-US" dirty="0"/>
              <a:t>Which one of the following is TRUE? </a:t>
            </a:r>
          </a:p>
          <a:p>
            <a:pPr marL="0" indent="0">
              <a:buNone/>
            </a:pPr>
            <a:r>
              <a:rPr lang="en-US" dirty="0"/>
              <a:t>A.</a:t>
            </a:r>
            <a:r>
              <a:rPr lang="ar-JO" dirty="0"/>
              <a:t> </a:t>
            </a:r>
            <a:r>
              <a:rPr lang="en-US" dirty="0"/>
              <a:t>The purpose of regression testing is to check if the correction has been successfully implemented, while the purpose of confirmation testing is to confirm that the correction has no side effects </a:t>
            </a:r>
          </a:p>
          <a:p>
            <a:pPr marL="0" indent="0">
              <a:buNone/>
            </a:pPr>
            <a:r>
              <a:rPr lang="en-US" dirty="0"/>
              <a:t>B.</a:t>
            </a:r>
            <a:r>
              <a:rPr lang="ar-JO" dirty="0"/>
              <a:t> </a:t>
            </a:r>
            <a:r>
              <a:rPr lang="en-US" dirty="0"/>
              <a:t>The purpose of regression testing is to detect unintended side effects, while the purpose of confirmation testing is to check if the system is still working in a new environment </a:t>
            </a:r>
          </a:p>
          <a:p>
            <a:pPr marL="0" indent="0">
              <a:buNone/>
            </a:pPr>
            <a:r>
              <a:rPr lang="en-US" dirty="0"/>
              <a:t>C.</a:t>
            </a:r>
            <a:r>
              <a:rPr lang="ar-JO" dirty="0"/>
              <a:t> </a:t>
            </a:r>
            <a:r>
              <a:rPr lang="en-US" dirty="0"/>
              <a:t>The purpose of regression testing is to detect unintended side effects, while the purpose of confirmation testing is to check if the original defect has been fixed </a:t>
            </a:r>
          </a:p>
          <a:p>
            <a:pPr marL="0" indent="0">
              <a:buNone/>
            </a:pPr>
            <a:r>
              <a:rPr lang="en-US" dirty="0"/>
              <a:t>D.</a:t>
            </a:r>
            <a:r>
              <a:rPr lang="ar-JO" dirty="0"/>
              <a:t> </a:t>
            </a:r>
            <a:r>
              <a:rPr lang="en-US" dirty="0"/>
              <a:t>The purpose of regression testing is to check if the new functionality is working, while the purpose of confirmation testing is to check if the originally defect has been fixed. </a:t>
            </a:r>
          </a:p>
          <a:p>
            <a:endParaRPr lang="en-US" dirty="0"/>
          </a:p>
        </p:txBody>
      </p:sp>
    </p:spTree>
    <p:extLst>
      <p:ext uri="{BB962C8B-B14F-4D97-AF65-F5344CB8AC3E}">
        <p14:creationId xmlns:p14="http://schemas.microsoft.com/office/powerpoint/2010/main" val="22223842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EFF017-59C2-4DDF-9F71-F6405D78C4EA}"/>
              </a:ext>
            </a:extLst>
          </p:cNvPr>
          <p:cNvSpPr>
            <a:spLocks noGrp="1"/>
          </p:cNvSpPr>
          <p:nvPr>
            <p:ph idx="1"/>
          </p:nvPr>
        </p:nvSpPr>
        <p:spPr>
          <a:xfrm>
            <a:off x="295422" y="576775"/>
            <a:ext cx="11058378" cy="5600188"/>
          </a:xfrm>
        </p:spPr>
        <p:txBody>
          <a:bodyPr/>
          <a:lstStyle/>
          <a:p>
            <a:pPr marL="0" indent="0">
              <a:buNone/>
            </a:pPr>
            <a:r>
              <a:rPr lang="en-US" dirty="0"/>
              <a:t>Which of the following is most correct regarding the test level at which functional tests may be executed? </a:t>
            </a:r>
            <a:br>
              <a:rPr lang="ar-JO" dirty="0"/>
            </a:br>
            <a:endParaRPr lang="en-US" dirty="0"/>
          </a:p>
          <a:p>
            <a:pPr marL="0" indent="0">
              <a:buNone/>
            </a:pPr>
            <a:r>
              <a:rPr lang="en-US" dirty="0"/>
              <a:t>A.</a:t>
            </a:r>
            <a:r>
              <a:rPr lang="ar-JO" dirty="0"/>
              <a:t> </a:t>
            </a:r>
            <a:r>
              <a:rPr lang="en-US" dirty="0"/>
              <a:t>Unit and integration </a:t>
            </a:r>
          </a:p>
          <a:p>
            <a:pPr marL="0" indent="0">
              <a:buNone/>
            </a:pPr>
            <a:r>
              <a:rPr lang="en-US" dirty="0"/>
              <a:t>B.</a:t>
            </a:r>
            <a:r>
              <a:rPr lang="ar-JO" dirty="0"/>
              <a:t> </a:t>
            </a:r>
            <a:r>
              <a:rPr lang="en-US" dirty="0"/>
              <a:t>Integration and system </a:t>
            </a:r>
          </a:p>
          <a:p>
            <a:pPr marL="0" indent="0">
              <a:buNone/>
            </a:pPr>
            <a:r>
              <a:rPr lang="en-US" dirty="0"/>
              <a:t>C.</a:t>
            </a:r>
            <a:r>
              <a:rPr lang="ar-JO" dirty="0"/>
              <a:t> </a:t>
            </a:r>
            <a:r>
              <a:rPr lang="en-US" dirty="0"/>
              <a:t>System and acceptance </a:t>
            </a:r>
          </a:p>
          <a:p>
            <a:pPr marL="0" indent="0">
              <a:buNone/>
            </a:pPr>
            <a:r>
              <a:rPr lang="en-US" b="1" dirty="0"/>
              <a:t>D.</a:t>
            </a:r>
            <a:r>
              <a:rPr lang="ar-JO" b="1" dirty="0"/>
              <a:t> </a:t>
            </a:r>
            <a:r>
              <a:rPr lang="en-US" b="1" dirty="0"/>
              <a:t>All levels </a:t>
            </a:r>
          </a:p>
          <a:p>
            <a:endParaRPr lang="en-US" dirty="0"/>
          </a:p>
        </p:txBody>
      </p:sp>
    </p:spTree>
    <p:extLst>
      <p:ext uri="{BB962C8B-B14F-4D97-AF65-F5344CB8AC3E}">
        <p14:creationId xmlns:p14="http://schemas.microsoft.com/office/powerpoint/2010/main" val="768816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C190B-FA16-4EDB-BE3C-6494F048B439}"/>
              </a:ext>
            </a:extLst>
          </p:cNvPr>
          <p:cNvSpPr>
            <a:spLocks noGrp="1"/>
          </p:cNvSpPr>
          <p:nvPr>
            <p:ph idx="1"/>
          </p:nvPr>
        </p:nvSpPr>
        <p:spPr>
          <a:xfrm>
            <a:off x="253218" y="576775"/>
            <a:ext cx="11100582" cy="5600188"/>
          </a:xfrm>
        </p:spPr>
        <p:txBody>
          <a:bodyPr/>
          <a:lstStyle/>
          <a:p>
            <a:pPr marL="0" indent="0">
              <a:buNone/>
            </a:pPr>
            <a:r>
              <a:rPr lang="en-US" dirty="0"/>
              <a:t>Usability testing is an example of which type of testing? </a:t>
            </a:r>
            <a:br>
              <a:rPr lang="ar-JO" dirty="0"/>
            </a:br>
            <a:endParaRPr lang="en-US" dirty="0"/>
          </a:p>
          <a:p>
            <a:pPr marL="0" indent="0">
              <a:buNone/>
            </a:pPr>
            <a:r>
              <a:rPr lang="en-US" dirty="0"/>
              <a:t>A.</a:t>
            </a:r>
            <a:r>
              <a:rPr lang="ar-JO" dirty="0"/>
              <a:t> </a:t>
            </a:r>
            <a:r>
              <a:rPr lang="en-US" dirty="0"/>
              <a:t>Functional </a:t>
            </a:r>
          </a:p>
          <a:p>
            <a:pPr marL="0" indent="0">
              <a:buNone/>
            </a:pPr>
            <a:r>
              <a:rPr lang="en-US" b="1" dirty="0"/>
              <a:t>B.</a:t>
            </a:r>
            <a:r>
              <a:rPr lang="ar-JO" b="1" dirty="0"/>
              <a:t> </a:t>
            </a:r>
            <a:r>
              <a:rPr lang="en-US" b="1" dirty="0"/>
              <a:t>Non-functional </a:t>
            </a:r>
          </a:p>
          <a:p>
            <a:pPr marL="0" indent="0">
              <a:buNone/>
            </a:pPr>
            <a:r>
              <a:rPr lang="en-US" dirty="0"/>
              <a:t>C.</a:t>
            </a:r>
            <a:r>
              <a:rPr lang="ar-JO" dirty="0"/>
              <a:t> </a:t>
            </a:r>
            <a:r>
              <a:rPr lang="en-US" dirty="0"/>
              <a:t>Structural </a:t>
            </a:r>
          </a:p>
          <a:p>
            <a:pPr marL="0" indent="0">
              <a:buNone/>
            </a:pPr>
            <a:r>
              <a:rPr lang="en-US" dirty="0"/>
              <a:t>D.</a:t>
            </a:r>
            <a:r>
              <a:rPr lang="ar-JO" dirty="0"/>
              <a:t> </a:t>
            </a:r>
            <a:r>
              <a:rPr lang="en-US" dirty="0"/>
              <a:t>Change-related </a:t>
            </a:r>
          </a:p>
          <a:p>
            <a:pPr marL="0" indent="0">
              <a:buNone/>
            </a:pPr>
            <a:endParaRPr lang="en-US" dirty="0"/>
          </a:p>
        </p:txBody>
      </p:sp>
    </p:spTree>
    <p:extLst>
      <p:ext uri="{BB962C8B-B14F-4D97-AF65-F5344CB8AC3E}">
        <p14:creationId xmlns:p14="http://schemas.microsoft.com/office/powerpoint/2010/main" val="99577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DD94-37E0-4153-8284-B1D64E00FF8E}"/>
              </a:ext>
            </a:extLst>
          </p:cNvPr>
          <p:cNvSpPr>
            <a:spLocks noGrp="1"/>
          </p:cNvSpPr>
          <p:nvPr>
            <p:ph type="title"/>
          </p:nvPr>
        </p:nvSpPr>
        <p:spPr/>
        <p:txBody>
          <a:bodyPr/>
          <a:lstStyle/>
          <a:p>
            <a:r>
              <a:rPr lang="en-US" dirty="0"/>
              <a:t>QA vs. QC?</a:t>
            </a:r>
            <a:br>
              <a:rPr lang="en-US" dirty="0"/>
            </a:br>
            <a:endParaRPr lang="en-US" dirty="0"/>
          </a:p>
        </p:txBody>
      </p:sp>
      <p:sp>
        <p:nvSpPr>
          <p:cNvPr id="3" name="Content Placeholder 2">
            <a:extLst>
              <a:ext uri="{FF2B5EF4-FFF2-40B4-BE49-F238E27FC236}">
                <a16:creationId xmlns:a16="http://schemas.microsoft.com/office/drawing/2014/main" id="{6B37CDB1-0BE5-4BF3-9391-0545AAE87FAB}"/>
              </a:ext>
            </a:extLst>
          </p:cNvPr>
          <p:cNvSpPr>
            <a:spLocks noGrp="1"/>
          </p:cNvSpPr>
          <p:nvPr>
            <p:ph idx="1"/>
          </p:nvPr>
        </p:nvSpPr>
        <p:spPr>
          <a:xfrm>
            <a:off x="464234" y="1690688"/>
            <a:ext cx="10889566" cy="4486275"/>
          </a:xfrm>
        </p:spPr>
        <p:txBody>
          <a:bodyPr/>
          <a:lstStyle/>
          <a:p>
            <a:r>
              <a:rPr lang="en-US" b="1" dirty="0"/>
              <a:t>Quality assurance </a:t>
            </a:r>
            <a:r>
              <a:rPr lang="en-US" dirty="0"/>
              <a:t>focused on  processes (Prevention Defect)</a:t>
            </a:r>
            <a:br>
              <a:rPr lang="en-US" dirty="0"/>
            </a:br>
            <a:endParaRPr lang="en-US" dirty="0"/>
          </a:p>
          <a:p>
            <a:r>
              <a:rPr lang="en-US" b="1" dirty="0"/>
              <a:t>Quality control [Testing] </a:t>
            </a:r>
            <a:r>
              <a:rPr lang="en-US" dirty="0"/>
              <a:t>focused on product Quality (Detection Defect)</a:t>
            </a:r>
          </a:p>
        </p:txBody>
      </p:sp>
      <p:pic>
        <p:nvPicPr>
          <p:cNvPr id="4" name="Content Placeholder 12">
            <a:extLst>
              <a:ext uri="{FF2B5EF4-FFF2-40B4-BE49-F238E27FC236}">
                <a16:creationId xmlns:a16="http://schemas.microsoft.com/office/drawing/2014/main" id="{5ADB0849-CBA1-402C-8E55-956CD5CDC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566" y="3354880"/>
            <a:ext cx="5691137" cy="3064458"/>
          </a:xfrm>
          <a:prstGeom prst="rect">
            <a:avLst/>
          </a:prstGeom>
        </p:spPr>
      </p:pic>
    </p:spTree>
    <p:extLst>
      <p:ext uri="{BB962C8B-B14F-4D97-AF65-F5344CB8AC3E}">
        <p14:creationId xmlns:p14="http://schemas.microsoft.com/office/powerpoint/2010/main" val="32574467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0EF29B-8913-4911-89D1-25517A0DDDEF}"/>
              </a:ext>
            </a:extLst>
          </p:cNvPr>
          <p:cNvSpPr>
            <a:spLocks noGrp="1"/>
          </p:cNvSpPr>
          <p:nvPr>
            <p:ph idx="1"/>
          </p:nvPr>
        </p:nvSpPr>
        <p:spPr>
          <a:xfrm>
            <a:off x="267286" y="703385"/>
            <a:ext cx="11086514" cy="5473578"/>
          </a:xfrm>
        </p:spPr>
        <p:txBody>
          <a:bodyPr/>
          <a:lstStyle/>
          <a:p>
            <a:pPr marL="0" indent="0">
              <a:buNone/>
            </a:pPr>
            <a:r>
              <a:rPr lang="en-US" dirty="0"/>
              <a:t>You have been receiving daily builds from the developers. Even though they are documenting the fixes they are including in each build, you are finding that the fixes either aren’t in the build or are not working. What type of testing is best suited for finding these issues? </a:t>
            </a:r>
            <a:br>
              <a:rPr lang="ar-JO" dirty="0"/>
            </a:br>
            <a:endParaRPr lang="en-US" dirty="0"/>
          </a:p>
          <a:p>
            <a:pPr marL="0" indent="0">
              <a:buNone/>
            </a:pPr>
            <a:r>
              <a:rPr lang="en-US" dirty="0"/>
              <a:t>A.</a:t>
            </a:r>
            <a:r>
              <a:rPr lang="ar-JO" dirty="0"/>
              <a:t> </a:t>
            </a:r>
            <a:r>
              <a:rPr lang="en-US" dirty="0"/>
              <a:t>Unit Testing </a:t>
            </a:r>
          </a:p>
          <a:p>
            <a:pPr marL="0" indent="0">
              <a:buNone/>
            </a:pPr>
            <a:r>
              <a:rPr lang="en-US" dirty="0"/>
              <a:t>B.</a:t>
            </a:r>
            <a:r>
              <a:rPr lang="ar-JO" dirty="0"/>
              <a:t> </a:t>
            </a:r>
            <a:r>
              <a:rPr lang="en-US" dirty="0"/>
              <a:t>System Testing </a:t>
            </a:r>
          </a:p>
          <a:p>
            <a:pPr marL="0" indent="0">
              <a:buNone/>
            </a:pPr>
            <a:r>
              <a:rPr lang="en-US" b="1" dirty="0"/>
              <a:t>C.</a:t>
            </a:r>
            <a:r>
              <a:rPr lang="ar-JO" b="1" dirty="0"/>
              <a:t> </a:t>
            </a:r>
            <a:r>
              <a:rPr lang="en-US" b="1" dirty="0"/>
              <a:t>Confirmation Testing </a:t>
            </a:r>
          </a:p>
          <a:p>
            <a:pPr marL="0" indent="0">
              <a:buNone/>
            </a:pPr>
            <a:r>
              <a:rPr lang="en-US" dirty="0"/>
              <a:t>D.</a:t>
            </a:r>
            <a:r>
              <a:rPr lang="ar-JO" dirty="0"/>
              <a:t> </a:t>
            </a:r>
            <a:r>
              <a:rPr lang="en-US" dirty="0"/>
              <a:t>Regression Testing </a:t>
            </a:r>
          </a:p>
          <a:p>
            <a:endParaRPr lang="en-US" dirty="0"/>
          </a:p>
        </p:txBody>
      </p:sp>
    </p:spTree>
    <p:extLst>
      <p:ext uri="{BB962C8B-B14F-4D97-AF65-F5344CB8AC3E}">
        <p14:creationId xmlns:p14="http://schemas.microsoft.com/office/powerpoint/2010/main" val="2762146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311E55-AD40-4BE0-9D2E-82F780DABDFA}"/>
              </a:ext>
            </a:extLst>
          </p:cNvPr>
          <p:cNvSpPr>
            <a:spLocks noGrp="1"/>
          </p:cNvSpPr>
          <p:nvPr>
            <p:ph idx="1"/>
          </p:nvPr>
        </p:nvSpPr>
        <p:spPr>
          <a:xfrm>
            <a:off x="295422" y="422031"/>
            <a:ext cx="11058378" cy="5754932"/>
          </a:xfrm>
        </p:spPr>
        <p:txBody>
          <a:bodyPr/>
          <a:lstStyle/>
          <a:p>
            <a:pPr marL="0" indent="0">
              <a:buNone/>
            </a:pPr>
            <a:r>
              <a:rPr lang="en-US" dirty="0"/>
              <a:t>During which level of testing should non-functional tests be executed? </a:t>
            </a:r>
            <a:br>
              <a:rPr lang="ar-JO" dirty="0"/>
            </a:br>
            <a:br>
              <a:rPr lang="ar-JO" dirty="0"/>
            </a:br>
            <a:endParaRPr lang="en-US" dirty="0"/>
          </a:p>
          <a:p>
            <a:pPr marL="0" indent="0">
              <a:buNone/>
            </a:pPr>
            <a:r>
              <a:rPr lang="en-US" dirty="0"/>
              <a:t>A.</a:t>
            </a:r>
            <a:r>
              <a:rPr lang="ar-JO" dirty="0"/>
              <a:t> </a:t>
            </a:r>
            <a:r>
              <a:rPr lang="en-US" dirty="0"/>
              <a:t>Unit and integration only </a:t>
            </a:r>
          </a:p>
          <a:p>
            <a:pPr marL="0" indent="0">
              <a:buNone/>
            </a:pPr>
            <a:r>
              <a:rPr lang="en-US" dirty="0"/>
              <a:t>B.</a:t>
            </a:r>
            <a:r>
              <a:rPr lang="ar-JO" dirty="0"/>
              <a:t> </a:t>
            </a:r>
            <a:r>
              <a:rPr lang="en-US" dirty="0"/>
              <a:t>System testing only </a:t>
            </a:r>
          </a:p>
          <a:p>
            <a:pPr marL="0" indent="0">
              <a:buNone/>
            </a:pPr>
            <a:r>
              <a:rPr lang="en-US" dirty="0"/>
              <a:t>C.</a:t>
            </a:r>
            <a:r>
              <a:rPr lang="ar-JO" dirty="0"/>
              <a:t> </a:t>
            </a:r>
            <a:r>
              <a:rPr lang="en-US" dirty="0"/>
              <a:t>Integration, system and acceptance only </a:t>
            </a:r>
          </a:p>
          <a:p>
            <a:pPr marL="0" indent="0">
              <a:buNone/>
            </a:pPr>
            <a:r>
              <a:rPr lang="en-US" b="1" dirty="0"/>
              <a:t>D.</a:t>
            </a:r>
            <a:r>
              <a:rPr lang="ar-JO" b="1" dirty="0"/>
              <a:t> </a:t>
            </a:r>
            <a:r>
              <a:rPr lang="en-US" b="1" dirty="0"/>
              <a:t>Unit, integration, system and acceptance only </a:t>
            </a:r>
          </a:p>
          <a:p>
            <a:endParaRPr lang="en-US" dirty="0"/>
          </a:p>
        </p:txBody>
      </p:sp>
    </p:spTree>
    <p:extLst>
      <p:ext uri="{BB962C8B-B14F-4D97-AF65-F5344CB8AC3E}">
        <p14:creationId xmlns:p14="http://schemas.microsoft.com/office/powerpoint/2010/main" val="6432168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10304F-C53B-4D39-AD06-4655CB0AC7A5}"/>
              </a:ext>
            </a:extLst>
          </p:cNvPr>
          <p:cNvSpPr>
            <a:spLocks noGrp="1"/>
          </p:cNvSpPr>
          <p:nvPr>
            <p:ph idx="1"/>
          </p:nvPr>
        </p:nvSpPr>
        <p:spPr>
          <a:xfrm>
            <a:off x="379828" y="534572"/>
            <a:ext cx="10973972" cy="5642391"/>
          </a:xfrm>
        </p:spPr>
        <p:txBody>
          <a:bodyPr/>
          <a:lstStyle/>
          <a:p>
            <a:pPr marL="0" indent="0">
              <a:buNone/>
            </a:pPr>
            <a:r>
              <a:rPr lang="en-US" dirty="0"/>
              <a:t>If impact analysis indicates that the overall system could be significantly affected by system maintenance activities, why should regression testing be executed after the changes? </a:t>
            </a:r>
            <a:br>
              <a:rPr lang="en-US" dirty="0"/>
            </a:br>
            <a:endParaRPr lang="en-US" dirty="0"/>
          </a:p>
          <a:p>
            <a:pPr marL="0" indent="0">
              <a:buNone/>
            </a:pPr>
            <a:r>
              <a:rPr lang="en-US" b="1" dirty="0"/>
              <a:t>A. To ensure the system still functions as expected with no introduced issues </a:t>
            </a:r>
          </a:p>
          <a:p>
            <a:pPr marL="0" indent="0">
              <a:buNone/>
            </a:pPr>
            <a:r>
              <a:rPr lang="en-US" dirty="0"/>
              <a:t>B. To ensure no unauthorized changes have been applied to the system </a:t>
            </a:r>
          </a:p>
          <a:p>
            <a:pPr marL="0" indent="0">
              <a:buNone/>
            </a:pPr>
            <a:r>
              <a:rPr lang="en-US" dirty="0"/>
              <a:t>C. To assess the scope of maintenance performed on the system </a:t>
            </a:r>
          </a:p>
          <a:p>
            <a:pPr marL="0" indent="0">
              <a:buNone/>
            </a:pPr>
            <a:r>
              <a:rPr lang="en-US" dirty="0"/>
              <a:t>D. To identify any maintainability issues with the code </a:t>
            </a:r>
          </a:p>
          <a:p>
            <a:endParaRPr lang="en-US" dirty="0"/>
          </a:p>
        </p:txBody>
      </p:sp>
    </p:spTree>
    <p:extLst>
      <p:ext uri="{BB962C8B-B14F-4D97-AF65-F5344CB8AC3E}">
        <p14:creationId xmlns:p14="http://schemas.microsoft.com/office/powerpoint/2010/main" val="324633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1DC0-DBD7-4A68-A1F2-DC3694054E92}"/>
              </a:ext>
            </a:extLst>
          </p:cNvPr>
          <p:cNvSpPr>
            <a:spLocks noGrp="1"/>
          </p:cNvSpPr>
          <p:nvPr>
            <p:ph type="title"/>
          </p:nvPr>
        </p:nvSpPr>
        <p:spPr>
          <a:xfrm>
            <a:off x="838200" y="136525"/>
            <a:ext cx="10515600" cy="1325563"/>
          </a:xfrm>
        </p:spPr>
        <p:txBody>
          <a:bodyPr/>
          <a:lstStyle/>
          <a:p>
            <a:r>
              <a:rPr lang="en-US" b="1" dirty="0"/>
              <a:t>Errors, Defects, and Failures</a:t>
            </a:r>
            <a:endParaRPr lang="en-US" dirty="0"/>
          </a:p>
        </p:txBody>
      </p:sp>
      <p:sp>
        <p:nvSpPr>
          <p:cNvPr id="3" name="Content Placeholder 2">
            <a:extLst>
              <a:ext uri="{FF2B5EF4-FFF2-40B4-BE49-F238E27FC236}">
                <a16:creationId xmlns:a16="http://schemas.microsoft.com/office/drawing/2014/main" id="{404D0CFA-5ACD-4386-A84C-B9639082EE46}"/>
              </a:ext>
            </a:extLst>
          </p:cNvPr>
          <p:cNvSpPr>
            <a:spLocks noGrp="1"/>
          </p:cNvSpPr>
          <p:nvPr>
            <p:ph idx="1"/>
          </p:nvPr>
        </p:nvSpPr>
        <p:spPr>
          <a:xfrm>
            <a:off x="379828" y="1645920"/>
            <a:ext cx="10973972" cy="4531043"/>
          </a:xfrm>
        </p:spPr>
        <p:txBody>
          <a:bodyPr>
            <a:normAutofit fontScale="92500" lnSpcReduction="10000"/>
          </a:bodyPr>
          <a:lstStyle/>
          <a:p>
            <a:pPr marL="0" indent="0">
              <a:buNone/>
            </a:pPr>
            <a:r>
              <a:rPr lang="en-US" dirty="0"/>
              <a:t>Error : human action, logic Error in code</a:t>
            </a:r>
            <a:r>
              <a:rPr lang="ar-JO" dirty="0"/>
              <a:t> </a:t>
            </a:r>
            <a:r>
              <a:rPr lang="en-US" dirty="0"/>
              <a:t> for example missing continue on  while loop in JAVA.</a:t>
            </a:r>
            <a:br>
              <a:rPr lang="ar-JO" dirty="0"/>
            </a:br>
            <a:br>
              <a:rPr lang="en-US" dirty="0"/>
            </a:br>
            <a:br>
              <a:rPr lang="ar-JO" dirty="0"/>
            </a:br>
            <a:r>
              <a:rPr lang="en-US" dirty="0"/>
              <a:t>Defect (bug): Any deviation of functional specification document ,When Actual result different of the expected result. For example as a user I want to login by email (Expected Result)</a:t>
            </a:r>
            <a:br>
              <a:rPr lang="en-US" dirty="0"/>
            </a:br>
            <a:r>
              <a:rPr lang="en-US" dirty="0"/>
              <a:t>But Actually system implemented to login by phone number .</a:t>
            </a:r>
            <a:br>
              <a:rPr lang="en-US" dirty="0"/>
            </a:br>
            <a:br>
              <a:rPr lang="en-US" dirty="0"/>
            </a:br>
            <a:br>
              <a:rPr lang="en-US" dirty="0"/>
            </a:br>
            <a:r>
              <a:rPr lang="en-US" dirty="0"/>
              <a:t>Failures</a:t>
            </a:r>
            <a:r>
              <a:rPr lang="ar-JO" dirty="0"/>
              <a:t>:</a:t>
            </a:r>
            <a:r>
              <a:rPr lang="en-US" dirty="0"/>
              <a:t>Part of the system crashed.</a:t>
            </a:r>
            <a:br>
              <a:rPr lang="en-US" dirty="0"/>
            </a:br>
            <a:br>
              <a:rPr lang="en-US" dirty="0"/>
            </a:br>
            <a:endParaRPr lang="en-US" dirty="0"/>
          </a:p>
        </p:txBody>
      </p:sp>
    </p:spTree>
    <p:extLst>
      <p:ext uri="{BB962C8B-B14F-4D97-AF65-F5344CB8AC3E}">
        <p14:creationId xmlns:p14="http://schemas.microsoft.com/office/powerpoint/2010/main" val="331105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456BF8-79F3-4BEF-9D06-7921CDD79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737" y="604910"/>
            <a:ext cx="8796629" cy="5375105"/>
          </a:xfrm>
        </p:spPr>
      </p:pic>
    </p:spTree>
    <p:extLst>
      <p:ext uri="{BB962C8B-B14F-4D97-AF65-F5344CB8AC3E}">
        <p14:creationId xmlns:p14="http://schemas.microsoft.com/office/powerpoint/2010/main" val="235932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737C-6DCA-46FA-BE0C-F72752BC2F8F}"/>
              </a:ext>
            </a:extLst>
          </p:cNvPr>
          <p:cNvSpPr>
            <a:spLocks noGrp="1"/>
          </p:cNvSpPr>
          <p:nvPr>
            <p:ph type="title"/>
          </p:nvPr>
        </p:nvSpPr>
        <p:spPr/>
        <p:txBody>
          <a:bodyPr/>
          <a:lstStyle/>
          <a:p>
            <a:r>
              <a:rPr lang="en-US" dirty="0"/>
              <a:t>Why do errors happen ?</a:t>
            </a:r>
          </a:p>
        </p:txBody>
      </p:sp>
      <p:sp>
        <p:nvSpPr>
          <p:cNvPr id="3" name="Content Placeholder 2">
            <a:extLst>
              <a:ext uri="{FF2B5EF4-FFF2-40B4-BE49-F238E27FC236}">
                <a16:creationId xmlns:a16="http://schemas.microsoft.com/office/drawing/2014/main" id="{BB0D9324-A08D-4D2E-B0E0-321B3EDFC3E4}"/>
              </a:ext>
            </a:extLst>
          </p:cNvPr>
          <p:cNvSpPr>
            <a:spLocks noGrp="1"/>
          </p:cNvSpPr>
          <p:nvPr>
            <p:ph idx="1"/>
          </p:nvPr>
        </p:nvSpPr>
        <p:spPr>
          <a:xfrm>
            <a:off x="365760" y="1825625"/>
            <a:ext cx="10988040" cy="4667250"/>
          </a:xfrm>
        </p:spPr>
        <p:txBody>
          <a:bodyPr>
            <a:normAutofit lnSpcReduction="10000"/>
          </a:bodyPr>
          <a:lstStyle/>
          <a:p>
            <a:r>
              <a:rPr lang="en-US" dirty="0"/>
              <a:t>Time pressure </a:t>
            </a:r>
            <a:br>
              <a:rPr lang="en-US" dirty="0"/>
            </a:br>
            <a:endParaRPr lang="en-US" dirty="0"/>
          </a:p>
          <a:p>
            <a:r>
              <a:rPr lang="en-US" dirty="0"/>
              <a:t>Lack of Experience </a:t>
            </a:r>
            <a:br>
              <a:rPr lang="en-US" dirty="0"/>
            </a:br>
            <a:endParaRPr lang="en-US" dirty="0"/>
          </a:p>
          <a:p>
            <a:r>
              <a:rPr lang="en-US" dirty="0"/>
              <a:t>Miscommunication </a:t>
            </a:r>
            <a:br>
              <a:rPr lang="en-US" dirty="0"/>
            </a:br>
            <a:endParaRPr lang="en-US" dirty="0"/>
          </a:p>
          <a:p>
            <a:r>
              <a:rPr lang="en-US" dirty="0"/>
              <a:t>Complexity of work products </a:t>
            </a:r>
            <a:br>
              <a:rPr lang="en-US" dirty="0"/>
            </a:br>
            <a:endParaRPr lang="en-US" dirty="0"/>
          </a:p>
          <a:p>
            <a:r>
              <a:rPr lang="en-US" dirty="0"/>
              <a:t>System Interactions </a:t>
            </a:r>
            <a:br>
              <a:rPr lang="en-US" dirty="0"/>
            </a:br>
            <a:endParaRPr lang="en-US" dirty="0"/>
          </a:p>
          <a:p>
            <a:r>
              <a:rPr lang="en-US" dirty="0"/>
              <a:t>New technologies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6977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6B33-1E66-405D-BBBC-D2456F5E515F}"/>
              </a:ext>
            </a:extLst>
          </p:cNvPr>
          <p:cNvSpPr>
            <a:spLocks noGrp="1"/>
          </p:cNvSpPr>
          <p:nvPr>
            <p:ph type="title"/>
          </p:nvPr>
        </p:nvSpPr>
        <p:spPr/>
        <p:txBody>
          <a:bodyPr/>
          <a:lstStyle/>
          <a:p>
            <a:r>
              <a:rPr lang="en-US" dirty="0"/>
              <a:t>False Positive Vs. False Negative </a:t>
            </a:r>
          </a:p>
        </p:txBody>
      </p:sp>
      <p:sp>
        <p:nvSpPr>
          <p:cNvPr id="3" name="Content Placeholder 2">
            <a:extLst>
              <a:ext uri="{FF2B5EF4-FFF2-40B4-BE49-F238E27FC236}">
                <a16:creationId xmlns:a16="http://schemas.microsoft.com/office/drawing/2014/main" id="{297E2901-30D4-404C-AE7B-55046FA449F8}"/>
              </a:ext>
            </a:extLst>
          </p:cNvPr>
          <p:cNvSpPr>
            <a:spLocks noGrp="1"/>
          </p:cNvSpPr>
          <p:nvPr>
            <p:ph idx="1"/>
          </p:nvPr>
        </p:nvSpPr>
        <p:spPr/>
        <p:txBody>
          <a:bodyPr/>
          <a:lstStyle/>
          <a:p>
            <a:pPr marL="0" indent="0">
              <a:buNone/>
            </a:pPr>
            <a:r>
              <a:rPr lang="en-US" b="1" dirty="0"/>
              <a:t>False Positive [Invalid bugs] :</a:t>
            </a:r>
          </a:p>
          <a:p>
            <a:r>
              <a:rPr lang="en-US" dirty="0"/>
              <a:t>When a test case fails, but in actuality there is no bug and the functionality is working correctly.</a:t>
            </a:r>
          </a:p>
          <a:p>
            <a:r>
              <a:rPr lang="en-US" dirty="0"/>
              <a:t> When execute test case using wrong test data will introduce defect.</a:t>
            </a:r>
            <a:br>
              <a:rPr lang="en-US" dirty="0"/>
            </a:br>
            <a:endParaRPr lang="en-US" dirty="0"/>
          </a:p>
          <a:p>
            <a:pPr marL="0" indent="0">
              <a:buNone/>
            </a:pPr>
            <a:r>
              <a:rPr lang="en-US" b="1" dirty="0"/>
              <a:t>False Negative : </a:t>
            </a:r>
          </a:p>
          <a:p>
            <a:r>
              <a:rPr lang="en-US" dirty="0"/>
              <a:t>Software already containing failure but not appears during testing.</a:t>
            </a:r>
          </a:p>
          <a:p>
            <a:pPr marL="0" indent="0">
              <a:buNone/>
            </a:pPr>
            <a:endParaRPr lang="en-US" dirty="0"/>
          </a:p>
        </p:txBody>
      </p:sp>
    </p:spTree>
    <p:extLst>
      <p:ext uri="{BB962C8B-B14F-4D97-AF65-F5344CB8AC3E}">
        <p14:creationId xmlns:p14="http://schemas.microsoft.com/office/powerpoint/2010/main" val="2047960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B310-92BD-45EB-A3A5-3501148D3301}"/>
              </a:ext>
            </a:extLst>
          </p:cNvPr>
          <p:cNvSpPr>
            <a:spLocks noGrp="1"/>
          </p:cNvSpPr>
          <p:nvPr>
            <p:ph type="title"/>
          </p:nvPr>
        </p:nvSpPr>
        <p:spPr>
          <a:xfrm>
            <a:off x="988841" y="277574"/>
            <a:ext cx="10214317" cy="661817"/>
          </a:xfrm>
        </p:spPr>
        <p:txBody>
          <a:bodyPr>
            <a:normAutofit fontScale="90000"/>
          </a:bodyPr>
          <a:lstStyle/>
          <a:p>
            <a:r>
              <a:rPr lang="en-US" dirty="0"/>
              <a:t>False positive or false negative ? </a:t>
            </a:r>
          </a:p>
        </p:txBody>
      </p:sp>
      <p:pic>
        <p:nvPicPr>
          <p:cNvPr id="4" name="Content Placeholder 3">
            <a:extLst>
              <a:ext uri="{FF2B5EF4-FFF2-40B4-BE49-F238E27FC236}">
                <a16:creationId xmlns:a16="http://schemas.microsoft.com/office/drawing/2014/main" id="{4A65036C-E1E8-40D3-A258-AE3E40914D21}"/>
              </a:ext>
            </a:extLst>
          </p:cNvPr>
          <p:cNvPicPr>
            <a:picLocks noGrp="1" noChangeAspect="1"/>
          </p:cNvPicPr>
          <p:nvPr>
            <p:ph idx="1"/>
          </p:nvPr>
        </p:nvPicPr>
        <p:blipFill>
          <a:blip r:embed="rId2"/>
          <a:stretch>
            <a:fillRect/>
          </a:stretch>
        </p:blipFill>
        <p:spPr>
          <a:xfrm>
            <a:off x="3179300" y="1026942"/>
            <a:ext cx="4711025" cy="5580984"/>
          </a:xfrm>
          <a:prstGeom prst="rect">
            <a:avLst/>
          </a:prstGeom>
        </p:spPr>
      </p:pic>
    </p:spTree>
    <p:extLst>
      <p:ext uri="{BB962C8B-B14F-4D97-AF65-F5344CB8AC3E}">
        <p14:creationId xmlns:p14="http://schemas.microsoft.com/office/powerpoint/2010/main" val="78937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21EA-9BE1-47D8-8DDB-8378D634F5B4}"/>
              </a:ext>
            </a:extLst>
          </p:cNvPr>
          <p:cNvSpPr>
            <a:spLocks noGrp="1"/>
          </p:cNvSpPr>
          <p:nvPr>
            <p:ph type="title"/>
          </p:nvPr>
        </p:nvSpPr>
        <p:spPr/>
        <p:txBody>
          <a:bodyPr/>
          <a:lstStyle/>
          <a:p>
            <a:r>
              <a:rPr lang="en-US" dirty="0"/>
              <a:t>CTFL-ISTQB Outline</a:t>
            </a:r>
          </a:p>
        </p:txBody>
      </p:sp>
      <p:sp>
        <p:nvSpPr>
          <p:cNvPr id="3" name="Content Placeholder 2">
            <a:extLst>
              <a:ext uri="{FF2B5EF4-FFF2-40B4-BE49-F238E27FC236}">
                <a16:creationId xmlns:a16="http://schemas.microsoft.com/office/drawing/2014/main" id="{36BA1EFD-F794-4504-9494-8CECB2FC57AC}"/>
              </a:ext>
            </a:extLst>
          </p:cNvPr>
          <p:cNvSpPr>
            <a:spLocks noGrp="1"/>
          </p:cNvSpPr>
          <p:nvPr>
            <p:ph idx="1"/>
          </p:nvPr>
        </p:nvSpPr>
        <p:spPr>
          <a:xfrm>
            <a:off x="838200" y="1690688"/>
            <a:ext cx="10515600" cy="4486275"/>
          </a:xfrm>
        </p:spPr>
        <p:txBody>
          <a:bodyPr>
            <a:normAutofit fontScale="85000" lnSpcReduction="20000"/>
          </a:bodyPr>
          <a:lstStyle/>
          <a:p>
            <a:pPr marL="0" lvl="0" indent="0">
              <a:buNone/>
            </a:pPr>
            <a:r>
              <a:rPr lang="en-US" dirty="0"/>
              <a:t>Ch1-Fundamentals of Testing</a:t>
            </a:r>
            <a:r>
              <a:rPr lang="ar-JO" dirty="0"/>
              <a:t> </a:t>
            </a:r>
            <a:r>
              <a:rPr lang="en-US" dirty="0"/>
              <a:t>(8Q).</a:t>
            </a:r>
          </a:p>
          <a:p>
            <a:pPr marL="0" indent="0">
              <a:buNone/>
            </a:pPr>
            <a:endParaRPr lang="en-US" dirty="0"/>
          </a:p>
          <a:p>
            <a:pPr marL="0" lvl="0" indent="0">
              <a:buNone/>
            </a:pPr>
            <a:r>
              <a:rPr lang="en-US" dirty="0"/>
              <a:t>Ch2-Testing Throughout the Software Life Cycle (5Q).</a:t>
            </a:r>
          </a:p>
          <a:p>
            <a:pPr marL="0" indent="0">
              <a:buNone/>
            </a:pPr>
            <a:r>
              <a:rPr lang="en-US" baseline="30000" dirty="0"/>
              <a:t> </a:t>
            </a:r>
            <a:endParaRPr lang="en-US" dirty="0"/>
          </a:p>
          <a:p>
            <a:pPr marL="0" lvl="0" indent="0">
              <a:buNone/>
            </a:pPr>
            <a:r>
              <a:rPr lang="en-US" dirty="0"/>
              <a:t>Ch3-Static Techniques (5Q).</a:t>
            </a:r>
          </a:p>
          <a:p>
            <a:pPr marL="0" indent="0">
              <a:buNone/>
            </a:pPr>
            <a:r>
              <a:rPr lang="en-US" baseline="30000" dirty="0"/>
              <a:t> </a:t>
            </a:r>
            <a:endParaRPr lang="en-US" dirty="0"/>
          </a:p>
          <a:p>
            <a:pPr marL="0" lvl="0" indent="0">
              <a:buNone/>
            </a:pPr>
            <a:r>
              <a:rPr lang="en-US" dirty="0"/>
              <a:t>Ch4-Test Design Techniques (11Q).</a:t>
            </a:r>
          </a:p>
          <a:p>
            <a:pPr marL="0" indent="0">
              <a:buNone/>
            </a:pPr>
            <a:r>
              <a:rPr lang="en-US" baseline="30000" dirty="0"/>
              <a:t> </a:t>
            </a:r>
            <a:endParaRPr lang="en-US" dirty="0"/>
          </a:p>
          <a:p>
            <a:pPr marL="0" lvl="0" indent="0">
              <a:buNone/>
            </a:pPr>
            <a:r>
              <a:rPr lang="en-US" dirty="0"/>
              <a:t>Ch5-Test Management (9Q).</a:t>
            </a:r>
          </a:p>
          <a:p>
            <a:pPr marL="0" indent="0">
              <a:buNone/>
            </a:pPr>
            <a:r>
              <a:rPr lang="en-US" baseline="30000" dirty="0"/>
              <a:t> </a:t>
            </a:r>
            <a:endParaRPr lang="en-US" dirty="0"/>
          </a:p>
          <a:p>
            <a:pPr marL="0" lvl="0" indent="0">
              <a:buNone/>
            </a:pPr>
            <a:r>
              <a:rPr lang="en-US" dirty="0"/>
              <a:t>Ch6-Tools Support For Testing (2Q).</a:t>
            </a:r>
          </a:p>
          <a:p>
            <a:endParaRPr lang="en-US" dirty="0"/>
          </a:p>
        </p:txBody>
      </p:sp>
    </p:spTree>
    <p:extLst>
      <p:ext uri="{BB962C8B-B14F-4D97-AF65-F5344CB8AC3E}">
        <p14:creationId xmlns:p14="http://schemas.microsoft.com/office/powerpoint/2010/main" val="318830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2CC3-53B0-43F3-AB78-5116B28C657C}"/>
              </a:ext>
            </a:extLst>
          </p:cNvPr>
          <p:cNvSpPr>
            <a:spLocks noGrp="1"/>
          </p:cNvSpPr>
          <p:nvPr>
            <p:ph type="title"/>
          </p:nvPr>
        </p:nvSpPr>
        <p:spPr/>
        <p:txBody>
          <a:bodyPr/>
          <a:lstStyle/>
          <a:p>
            <a:r>
              <a:rPr lang="en-US" dirty="0"/>
              <a:t>Root Cause Analysis </a:t>
            </a:r>
          </a:p>
        </p:txBody>
      </p:sp>
      <p:sp>
        <p:nvSpPr>
          <p:cNvPr id="3" name="Content Placeholder 2">
            <a:extLst>
              <a:ext uri="{FF2B5EF4-FFF2-40B4-BE49-F238E27FC236}">
                <a16:creationId xmlns:a16="http://schemas.microsoft.com/office/drawing/2014/main" id="{E022B80D-A8F7-486D-886A-40DA33BD6CD2}"/>
              </a:ext>
            </a:extLst>
          </p:cNvPr>
          <p:cNvSpPr>
            <a:spLocks noGrp="1"/>
          </p:cNvSpPr>
          <p:nvPr>
            <p:ph idx="1"/>
          </p:nvPr>
        </p:nvSpPr>
        <p:spPr>
          <a:xfrm>
            <a:off x="240083" y="1690688"/>
            <a:ext cx="11844066" cy="5061803"/>
          </a:xfrm>
        </p:spPr>
        <p:txBody>
          <a:bodyPr/>
          <a:lstStyle/>
          <a:p>
            <a:pPr marL="0" indent="0">
              <a:buNone/>
            </a:pPr>
            <a:r>
              <a:rPr lang="en-US" dirty="0"/>
              <a:t>The root causes of defects are the earliest actions or conditions that contributed to creating the defects.</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981D873-C704-460B-B835-1950655FF918}"/>
              </a:ext>
            </a:extLst>
          </p:cNvPr>
          <p:cNvPicPr>
            <a:picLocks noChangeAspect="1"/>
          </p:cNvPicPr>
          <p:nvPr/>
        </p:nvPicPr>
        <p:blipFill>
          <a:blip r:embed="rId2"/>
          <a:stretch>
            <a:fillRect/>
          </a:stretch>
        </p:blipFill>
        <p:spPr>
          <a:xfrm>
            <a:off x="7906043" y="2569502"/>
            <a:ext cx="4045875" cy="4058310"/>
          </a:xfrm>
          <a:prstGeom prst="rect">
            <a:avLst/>
          </a:prstGeom>
        </p:spPr>
      </p:pic>
    </p:spTree>
    <p:extLst>
      <p:ext uri="{BB962C8B-B14F-4D97-AF65-F5344CB8AC3E}">
        <p14:creationId xmlns:p14="http://schemas.microsoft.com/office/powerpoint/2010/main" val="137003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ACE0-2276-4D4B-92C5-84E250532B76}"/>
              </a:ext>
            </a:extLst>
          </p:cNvPr>
          <p:cNvSpPr>
            <a:spLocks noGrp="1"/>
          </p:cNvSpPr>
          <p:nvPr>
            <p:ph type="title"/>
          </p:nvPr>
        </p:nvSpPr>
        <p:spPr/>
        <p:txBody>
          <a:bodyPr/>
          <a:lstStyle/>
          <a:p>
            <a:endParaRPr lang="en-US"/>
          </a:p>
        </p:txBody>
      </p:sp>
      <p:pic>
        <p:nvPicPr>
          <p:cNvPr id="4" name="Content Placeholder 7">
            <a:extLst>
              <a:ext uri="{FF2B5EF4-FFF2-40B4-BE49-F238E27FC236}">
                <a16:creationId xmlns:a16="http://schemas.microsoft.com/office/drawing/2014/main" id="{8EC3583B-DC2C-4812-9FE7-F08A30135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05" y="0"/>
            <a:ext cx="12062395" cy="6785097"/>
          </a:xfrm>
        </p:spPr>
      </p:pic>
    </p:spTree>
    <p:extLst>
      <p:ext uri="{BB962C8B-B14F-4D97-AF65-F5344CB8AC3E}">
        <p14:creationId xmlns:p14="http://schemas.microsoft.com/office/powerpoint/2010/main" val="154309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6A1F5-B1A0-4711-8B5B-C0EF5023453E}"/>
              </a:ext>
            </a:extLst>
          </p:cNvPr>
          <p:cNvSpPr>
            <a:spLocks noGrp="1"/>
          </p:cNvSpPr>
          <p:nvPr>
            <p:ph idx="1"/>
          </p:nvPr>
        </p:nvSpPr>
        <p:spPr>
          <a:xfrm>
            <a:off x="253218" y="647114"/>
            <a:ext cx="11100582" cy="5529849"/>
          </a:xfrm>
        </p:spPr>
        <p:txBody>
          <a:bodyPr/>
          <a:lstStyle/>
          <a:p>
            <a:pPr marL="0" indent="0">
              <a:buNone/>
            </a:pPr>
            <a:r>
              <a:rPr lang="en-US" sz="3200" dirty="0"/>
              <a:t>Which of the following statements is a valid objective for testing? </a:t>
            </a:r>
          </a:p>
          <a:p>
            <a:pPr marL="0" indent="0">
              <a:buNone/>
            </a:pPr>
            <a:endParaRPr lang="en-US" b="1" dirty="0"/>
          </a:p>
          <a:p>
            <a:pPr marL="0" indent="0">
              <a:buNone/>
            </a:pPr>
            <a:r>
              <a:rPr lang="en-US" dirty="0"/>
              <a:t>A. To determine whether enough component tests were executed within system testing </a:t>
            </a:r>
            <a:br>
              <a:rPr lang="en-US" dirty="0"/>
            </a:br>
            <a:endParaRPr lang="en-US" dirty="0"/>
          </a:p>
          <a:p>
            <a:pPr marL="0" indent="0">
              <a:buNone/>
            </a:pPr>
            <a:r>
              <a:rPr lang="en-US" b="1" dirty="0"/>
              <a:t>B. To find as many failures as possible so that defects can be identified and corrected </a:t>
            </a:r>
            <a:br>
              <a:rPr lang="en-US" dirty="0"/>
            </a:br>
            <a:endParaRPr lang="en-US" dirty="0"/>
          </a:p>
          <a:p>
            <a:pPr marL="0" indent="0">
              <a:buNone/>
            </a:pPr>
            <a:r>
              <a:rPr lang="en-US" dirty="0"/>
              <a:t>C. To prove that all possible defects are identified </a:t>
            </a:r>
            <a:br>
              <a:rPr lang="en-US" dirty="0"/>
            </a:br>
            <a:endParaRPr lang="en-US" dirty="0"/>
          </a:p>
          <a:p>
            <a:pPr marL="0" indent="0">
              <a:buNone/>
            </a:pPr>
            <a:r>
              <a:rPr lang="en-US" dirty="0"/>
              <a:t>D. To prove that any remaining defects will not cause any failures </a:t>
            </a:r>
          </a:p>
          <a:p>
            <a:pPr marL="0" indent="0">
              <a:buNone/>
            </a:pPr>
            <a:endParaRPr lang="en-US" dirty="0"/>
          </a:p>
          <a:p>
            <a:endParaRPr lang="en-US" dirty="0"/>
          </a:p>
        </p:txBody>
      </p:sp>
    </p:spTree>
    <p:extLst>
      <p:ext uri="{BB962C8B-B14F-4D97-AF65-F5344CB8AC3E}">
        <p14:creationId xmlns:p14="http://schemas.microsoft.com/office/powerpoint/2010/main" val="285622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24A47-2CCB-4B36-BEE8-FCE563362408}"/>
              </a:ext>
            </a:extLst>
          </p:cNvPr>
          <p:cNvSpPr>
            <a:spLocks noGrp="1"/>
          </p:cNvSpPr>
          <p:nvPr>
            <p:ph idx="1"/>
          </p:nvPr>
        </p:nvSpPr>
        <p:spPr>
          <a:xfrm>
            <a:off x="239151" y="464234"/>
            <a:ext cx="11114649" cy="5712729"/>
          </a:xfrm>
        </p:spPr>
        <p:txBody>
          <a:bodyPr>
            <a:normAutofit/>
          </a:bodyPr>
          <a:lstStyle/>
          <a:p>
            <a:pPr marL="0" indent="0">
              <a:buNone/>
            </a:pPr>
            <a:r>
              <a:rPr lang="en-US" dirty="0"/>
              <a:t>Which of the following statements correctly describes the difference between testing and debugging? </a:t>
            </a:r>
          </a:p>
          <a:p>
            <a:pPr marL="0" indent="0">
              <a:buNone/>
            </a:pPr>
            <a:endParaRPr lang="en-US" dirty="0"/>
          </a:p>
          <a:p>
            <a:pPr marL="0" indent="0">
              <a:buNone/>
            </a:pPr>
            <a:r>
              <a:rPr lang="en-US" dirty="0"/>
              <a:t>A. Testing identifies the source of defects; debugging analyzes the defects and proposes prevention activities </a:t>
            </a:r>
            <a:br>
              <a:rPr lang="en-US" dirty="0"/>
            </a:br>
            <a:endParaRPr lang="en-US" dirty="0"/>
          </a:p>
          <a:p>
            <a:pPr marL="0" indent="0">
              <a:buNone/>
            </a:pPr>
            <a:r>
              <a:rPr lang="en-US" b="1" dirty="0"/>
              <a:t>B. Testing shows failures caused by defects; debugging finds, analyzes, and removes the causes of failures in the software </a:t>
            </a:r>
            <a:br>
              <a:rPr lang="en-US" b="1" dirty="0"/>
            </a:br>
            <a:endParaRPr lang="en-US" b="1" dirty="0"/>
          </a:p>
          <a:p>
            <a:pPr marL="0" indent="0">
              <a:buNone/>
            </a:pPr>
            <a:r>
              <a:rPr lang="en-US" dirty="0"/>
              <a:t>C. Testing removes faults; debugging identifies the causes of failures </a:t>
            </a:r>
            <a:br>
              <a:rPr lang="en-US" dirty="0"/>
            </a:br>
            <a:endParaRPr lang="en-US" dirty="0"/>
          </a:p>
          <a:p>
            <a:pPr marL="0" indent="0">
              <a:buNone/>
            </a:pPr>
            <a:r>
              <a:rPr lang="en-US" dirty="0"/>
              <a:t>D. Testing prevents the causes of failures; debugging removes the failures </a:t>
            </a:r>
          </a:p>
          <a:p>
            <a:pPr marL="0" indent="0">
              <a:buNone/>
            </a:pPr>
            <a:endParaRPr lang="en-US" dirty="0"/>
          </a:p>
        </p:txBody>
      </p:sp>
    </p:spTree>
    <p:extLst>
      <p:ext uri="{BB962C8B-B14F-4D97-AF65-F5344CB8AC3E}">
        <p14:creationId xmlns:p14="http://schemas.microsoft.com/office/powerpoint/2010/main" val="398396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803A3-93DB-49BD-B4A6-7556410632DC}"/>
              </a:ext>
            </a:extLst>
          </p:cNvPr>
          <p:cNvSpPr>
            <a:spLocks noGrp="1"/>
          </p:cNvSpPr>
          <p:nvPr>
            <p:ph idx="1"/>
          </p:nvPr>
        </p:nvSpPr>
        <p:spPr>
          <a:xfrm>
            <a:off x="98474" y="422031"/>
            <a:ext cx="11255326" cy="5754932"/>
          </a:xfrm>
        </p:spPr>
        <p:txBody>
          <a:bodyPr/>
          <a:lstStyle/>
          <a:p>
            <a:pPr marL="0" indent="0">
              <a:buNone/>
            </a:pPr>
            <a:r>
              <a:rPr lang="en-US" dirty="0"/>
              <a:t>When the tester verifies the test basis while designing tests early in the lifecycle, which common test objective is being achieved? </a:t>
            </a:r>
          </a:p>
          <a:p>
            <a:pPr marL="0" indent="0">
              <a:buNone/>
            </a:pPr>
            <a:endParaRPr lang="en-US" dirty="0"/>
          </a:p>
          <a:p>
            <a:pPr marL="0" indent="0">
              <a:buNone/>
            </a:pPr>
            <a:r>
              <a:rPr lang="en-US" dirty="0"/>
              <a:t>A. Gaining Confidence </a:t>
            </a:r>
          </a:p>
          <a:p>
            <a:pPr marL="0" indent="0">
              <a:buNone/>
            </a:pPr>
            <a:r>
              <a:rPr lang="en-US" dirty="0"/>
              <a:t>B. Finding Defects </a:t>
            </a:r>
          </a:p>
          <a:p>
            <a:pPr marL="0" indent="0">
              <a:buNone/>
            </a:pPr>
            <a:r>
              <a:rPr lang="en-US" b="1" dirty="0"/>
              <a:t>C. Preventing Defects </a:t>
            </a:r>
          </a:p>
          <a:p>
            <a:pPr marL="0" indent="0">
              <a:buNone/>
            </a:pPr>
            <a:r>
              <a:rPr lang="en-US" dirty="0"/>
              <a:t>D. Providing information for decision making </a:t>
            </a:r>
          </a:p>
          <a:p>
            <a:pPr marL="0" indent="0">
              <a:buNone/>
            </a:pPr>
            <a:endParaRPr lang="en-US" dirty="0"/>
          </a:p>
        </p:txBody>
      </p:sp>
    </p:spTree>
    <p:extLst>
      <p:ext uri="{BB962C8B-B14F-4D97-AF65-F5344CB8AC3E}">
        <p14:creationId xmlns:p14="http://schemas.microsoft.com/office/powerpoint/2010/main" val="1265642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11B39-7A5F-4E05-B86B-186A449A542B}"/>
              </a:ext>
            </a:extLst>
          </p:cNvPr>
          <p:cNvSpPr>
            <a:spLocks noGrp="1"/>
          </p:cNvSpPr>
          <p:nvPr>
            <p:ph idx="1"/>
          </p:nvPr>
        </p:nvSpPr>
        <p:spPr>
          <a:xfrm>
            <a:off x="225083" y="351692"/>
            <a:ext cx="11128717" cy="5825271"/>
          </a:xfrm>
        </p:spPr>
        <p:txBody>
          <a:bodyPr/>
          <a:lstStyle/>
          <a:p>
            <a:pPr marL="0" indent="0">
              <a:buNone/>
            </a:pPr>
            <a:r>
              <a:rPr lang="en-US" dirty="0"/>
              <a:t>Which of the following is an example of debugging? </a:t>
            </a:r>
          </a:p>
          <a:p>
            <a:pPr marL="0" indent="0">
              <a:buNone/>
            </a:pPr>
            <a:br>
              <a:rPr lang="en-US" dirty="0"/>
            </a:br>
            <a:br>
              <a:rPr lang="en-US" dirty="0"/>
            </a:br>
            <a:endParaRPr lang="en-US" dirty="0"/>
          </a:p>
          <a:p>
            <a:pPr marL="0" indent="0">
              <a:buNone/>
            </a:pPr>
            <a:r>
              <a:rPr lang="en-US" dirty="0"/>
              <a:t>A. A tester finds a defect and reports it </a:t>
            </a:r>
          </a:p>
          <a:p>
            <a:pPr marL="0" indent="0">
              <a:buNone/>
            </a:pPr>
            <a:r>
              <a:rPr lang="en-US" dirty="0"/>
              <a:t>B. A tester retests a fix from the developer and finds a regression </a:t>
            </a:r>
          </a:p>
          <a:p>
            <a:pPr marL="0" indent="0">
              <a:buNone/>
            </a:pPr>
            <a:r>
              <a:rPr lang="en-US" b="1" dirty="0"/>
              <a:t>C. A developer finds and fixes a defect </a:t>
            </a:r>
          </a:p>
          <a:p>
            <a:pPr marL="0" indent="0">
              <a:buNone/>
            </a:pPr>
            <a:r>
              <a:rPr lang="en-US" dirty="0"/>
              <a:t>D. A developer performs unit testing </a:t>
            </a:r>
          </a:p>
          <a:p>
            <a:endParaRPr lang="en-US" dirty="0"/>
          </a:p>
        </p:txBody>
      </p:sp>
    </p:spTree>
    <p:extLst>
      <p:ext uri="{BB962C8B-B14F-4D97-AF65-F5344CB8AC3E}">
        <p14:creationId xmlns:p14="http://schemas.microsoft.com/office/powerpoint/2010/main" val="2865663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CFCF39-129D-463F-B324-90714C57DAA2}"/>
              </a:ext>
            </a:extLst>
          </p:cNvPr>
          <p:cNvSpPr>
            <a:spLocks noGrp="1"/>
          </p:cNvSpPr>
          <p:nvPr>
            <p:ph idx="1"/>
          </p:nvPr>
        </p:nvSpPr>
        <p:spPr>
          <a:xfrm>
            <a:off x="838200" y="647114"/>
            <a:ext cx="10515600" cy="5529849"/>
          </a:xfrm>
        </p:spPr>
        <p:txBody>
          <a:bodyPr/>
          <a:lstStyle/>
          <a:p>
            <a:pPr marL="0" indent="0">
              <a:buNone/>
            </a:pPr>
            <a:r>
              <a:rPr lang="en-US" dirty="0"/>
              <a:t>Which of the following is the activity that removes the cause of a failure? </a:t>
            </a:r>
            <a:br>
              <a:rPr lang="en-US" dirty="0"/>
            </a:br>
            <a:br>
              <a:rPr lang="en-US" dirty="0"/>
            </a:br>
            <a:endParaRPr lang="en-US" dirty="0"/>
          </a:p>
          <a:p>
            <a:pPr marL="0" indent="0">
              <a:buNone/>
            </a:pPr>
            <a:r>
              <a:rPr lang="en-US" dirty="0"/>
              <a:t>A. Testing </a:t>
            </a:r>
          </a:p>
          <a:p>
            <a:pPr marL="0" indent="0">
              <a:buNone/>
            </a:pPr>
            <a:r>
              <a:rPr lang="en-US" dirty="0"/>
              <a:t>B. Dynamic Testing </a:t>
            </a:r>
          </a:p>
          <a:p>
            <a:pPr marL="0" indent="0">
              <a:buNone/>
            </a:pPr>
            <a:r>
              <a:rPr lang="en-US" b="1" dirty="0"/>
              <a:t>C. Debugging </a:t>
            </a:r>
          </a:p>
          <a:p>
            <a:pPr marL="0" indent="0">
              <a:buNone/>
            </a:pPr>
            <a:r>
              <a:rPr lang="en-US" dirty="0"/>
              <a:t>D. Reverse Engineering </a:t>
            </a:r>
          </a:p>
          <a:p>
            <a:endParaRPr lang="en-US" dirty="0"/>
          </a:p>
        </p:txBody>
      </p:sp>
    </p:spTree>
    <p:extLst>
      <p:ext uri="{BB962C8B-B14F-4D97-AF65-F5344CB8AC3E}">
        <p14:creationId xmlns:p14="http://schemas.microsoft.com/office/powerpoint/2010/main" val="3134000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A1F5F8-2117-4A8E-A38F-0CF5CB495F08}"/>
              </a:ext>
            </a:extLst>
          </p:cNvPr>
          <p:cNvSpPr>
            <a:spLocks noGrp="1"/>
          </p:cNvSpPr>
          <p:nvPr>
            <p:ph idx="1"/>
          </p:nvPr>
        </p:nvSpPr>
        <p:spPr>
          <a:xfrm>
            <a:off x="309489" y="633046"/>
            <a:ext cx="11044311" cy="5543917"/>
          </a:xfrm>
        </p:spPr>
        <p:txBody>
          <a:bodyPr/>
          <a:lstStyle/>
          <a:p>
            <a:pPr marL="0" indent="0">
              <a:buNone/>
            </a:pPr>
            <a:r>
              <a:rPr lang="en-US" dirty="0"/>
              <a:t>What type of activity is normally used to find and fix a defect in the code? </a:t>
            </a:r>
            <a:br>
              <a:rPr lang="en-US" dirty="0"/>
            </a:br>
            <a:br>
              <a:rPr lang="en-US" dirty="0"/>
            </a:br>
            <a:endParaRPr lang="en-US" dirty="0"/>
          </a:p>
          <a:p>
            <a:pPr marL="0" indent="0">
              <a:buNone/>
            </a:pPr>
            <a:r>
              <a:rPr lang="en-US" dirty="0"/>
              <a:t>A. Regression Testing </a:t>
            </a:r>
          </a:p>
          <a:p>
            <a:pPr marL="0" indent="0">
              <a:buNone/>
            </a:pPr>
            <a:r>
              <a:rPr lang="en-US" b="1" dirty="0"/>
              <a:t>B. Debugging </a:t>
            </a:r>
          </a:p>
          <a:p>
            <a:pPr marL="0" indent="0">
              <a:buNone/>
            </a:pPr>
            <a:r>
              <a:rPr lang="en-US" dirty="0"/>
              <a:t>C. Dynamic analysis </a:t>
            </a:r>
          </a:p>
          <a:p>
            <a:pPr marL="0" indent="0">
              <a:buNone/>
            </a:pPr>
            <a:r>
              <a:rPr lang="en-US" dirty="0"/>
              <a:t>D. Static analysis </a:t>
            </a:r>
          </a:p>
          <a:p>
            <a:endParaRPr lang="en-US" dirty="0"/>
          </a:p>
        </p:txBody>
      </p:sp>
    </p:spTree>
    <p:extLst>
      <p:ext uri="{BB962C8B-B14F-4D97-AF65-F5344CB8AC3E}">
        <p14:creationId xmlns:p14="http://schemas.microsoft.com/office/powerpoint/2010/main" val="385112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02DC58-3783-4B6E-979D-DBE7D2211DF1}"/>
              </a:ext>
            </a:extLst>
          </p:cNvPr>
          <p:cNvSpPr>
            <a:spLocks noGrp="1"/>
          </p:cNvSpPr>
          <p:nvPr>
            <p:ph idx="1"/>
          </p:nvPr>
        </p:nvSpPr>
        <p:spPr>
          <a:xfrm>
            <a:off x="379828" y="829994"/>
            <a:ext cx="10973972" cy="5346969"/>
          </a:xfrm>
        </p:spPr>
        <p:txBody>
          <a:bodyPr/>
          <a:lstStyle/>
          <a:p>
            <a:pPr marL="0" indent="0">
              <a:buNone/>
            </a:pPr>
            <a:r>
              <a:rPr lang="en-US" dirty="0"/>
              <a:t>Which one of the statements below describes a failure discovered during testing or in production? </a:t>
            </a:r>
            <a:endParaRPr lang="ar-JO" dirty="0"/>
          </a:p>
          <a:p>
            <a:pPr marL="0" indent="0">
              <a:buNone/>
            </a:pPr>
            <a:endParaRPr lang="ar-JO" dirty="0"/>
          </a:p>
          <a:p>
            <a:pPr marL="0" indent="0">
              <a:buNone/>
            </a:pPr>
            <a:r>
              <a:rPr lang="en-US" b="1" dirty="0"/>
              <a:t>A.</a:t>
            </a:r>
            <a:r>
              <a:rPr lang="ar-JO" b="1" dirty="0"/>
              <a:t> </a:t>
            </a:r>
            <a:r>
              <a:rPr lang="en-US" b="1" dirty="0"/>
              <a:t>The product crashed when the user selected an option in a dialog box </a:t>
            </a:r>
          </a:p>
          <a:p>
            <a:pPr marL="0" indent="0">
              <a:buNone/>
            </a:pPr>
            <a:r>
              <a:rPr lang="en-US" dirty="0"/>
              <a:t>B.</a:t>
            </a:r>
            <a:r>
              <a:rPr lang="ar-JO" dirty="0"/>
              <a:t> </a:t>
            </a:r>
            <a:r>
              <a:rPr lang="en-US" dirty="0"/>
              <a:t>The wrong version of one source code file was included in the build </a:t>
            </a:r>
          </a:p>
          <a:p>
            <a:pPr marL="0" indent="0">
              <a:buNone/>
            </a:pPr>
            <a:r>
              <a:rPr lang="en-US" dirty="0"/>
              <a:t>C.</a:t>
            </a:r>
            <a:r>
              <a:rPr lang="ar-JO" dirty="0"/>
              <a:t> </a:t>
            </a:r>
            <a:r>
              <a:rPr lang="en-US" dirty="0"/>
              <a:t>The computation algorithm used the wrong input variables </a:t>
            </a:r>
          </a:p>
          <a:p>
            <a:pPr marL="0" indent="0">
              <a:buNone/>
            </a:pPr>
            <a:r>
              <a:rPr lang="en-US" dirty="0"/>
              <a:t>D.</a:t>
            </a:r>
            <a:r>
              <a:rPr lang="ar-JO" dirty="0"/>
              <a:t> </a:t>
            </a:r>
            <a:r>
              <a:rPr lang="en-US" dirty="0"/>
              <a:t>The developer misinterpreted the requirement for the algorithm </a:t>
            </a:r>
          </a:p>
          <a:p>
            <a:pPr marL="0" indent="0">
              <a:buNone/>
            </a:pPr>
            <a:endParaRPr lang="en-US" dirty="0"/>
          </a:p>
          <a:p>
            <a:endParaRPr lang="en-US" dirty="0"/>
          </a:p>
        </p:txBody>
      </p:sp>
    </p:spTree>
    <p:extLst>
      <p:ext uri="{BB962C8B-B14F-4D97-AF65-F5344CB8AC3E}">
        <p14:creationId xmlns:p14="http://schemas.microsoft.com/office/powerpoint/2010/main" val="27410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D5D03-367A-42B8-8126-54E9B692DD81}"/>
              </a:ext>
            </a:extLst>
          </p:cNvPr>
          <p:cNvSpPr>
            <a:spLocks noGrp="1"/>
          </p:cNvSpPr>
          <p:nvPr>
            <p:ph idx="1"/>
          </p:nvPr>
        </p:nvSpPr>
        <p:spPr>
          <a:xfrm>
            <a:off x="225083" y="196948"/>
            <a:ext cx="11128717" cy="5980015"/>
          </a:xfrm>
        </p:spPr>
        <p:txBody>
          <a:bodyPr>
            <a:normAutofit fontScale="92500" lnSpcReduction="20000"/>
          </a:bodyPr>
          <a:lstStyle/>
          <a:p>
            <a:pPr marL="0" indent="0">
              <a:buNone/>
            </a:pPr>
            <a:r>
              <a:rPr lang="en-US" dirty="0"/>
              <a:t>Which of the following is a correct statement?</a:t>
            </a:r>
            <a:endParaRPr lang="ar-JO" dirty="0"/>
          </a:p>
          <a:p>
            <a:pPr marL="0" indent="0">
              <a:buNone/>
            </a:pPr>
            <a:endParaRPr lang="ar-JO" dirty="0"/>
          </a:p>
          <a:p>
            <a:pPr marL="0" indent="0">
              <a:buNone/>
            </a:pPr>
            <a:endParaRPr lang="ar-JO" dirty="0"/>
          </a:p>
          <a:p>
            <a:pPr marL="0" indent="0">
              <a:buNone/>
            </a:pPr>
            <a:r>
              <a:rPr lang="en-US" b="1" dirty="0"/>
              <a:t>A.A developer makes a mistake which causes a defect that may be seen as a failure during dynamic testing </a:t>
            </a:r>
            <a:endParaRPr lang="ar-JO" b="1" dirty="0"/>
          </a:p>
          <a:p>
            <a:pPr marL="0" indent="0">
              <a:buNone/>
            </a:pPr>
            <a:endParaRPr lang="en-US" dirty="0"/>
          </a:p>
          <a:p>
            <a:pPr marL="0" indent="0">
              <a:buNone/>
            </a:pPr>
            <a:r>
              <a:rPr lang="en-US" dirty="0"/>
              <a:t>B.A developer makes an error which results in a failure that may be seen as a fault when the software is executed </a:t>
            </a:r>
            <a:endParaRPr lang="ar-JO" dirty="0"/>
          </a:p>
          <a:p>
            <a:pPr marL="0" indent="0">
              <a:buNone/>
            </a:pPr>
            <a:endParaRPr lang="en-US" dirty="0"/>
          </a:p>
          <a:p>
            <a:pPr marL="0" indent="0">
              <a:buNone/>
            </a:pPr>
            <a:r>
              <a:rPr lang="en-US" dirty="0"/>
              <a:t>C.A developer has introduced a failure which results in a defect that may be seen as a mistake during dynamic testing </a:t>
            </a:r>
            <a:endParaRPr lang="ar-JO" dirty="0"/>
          </a:p>
          <a:p>
            <a:pPr marL="0" indent="0">
              <a:buNone/>
            </a:pPr>
            <a:endParaRPr lang="en-US" dirty="0"/>
          </a:p>
          <a:p>
            <a:pPr marL="0" indent="0">
              <a:buNone/>
            </a:pPr>
            <a:r>
              <a:rPr lang="en-US" dirty="0"/>
              <a:t>D.A developer makes a mistake which causes a bug that may be seen as a defect when the software is executed </a:t>
            </a:r>
          </a:p>
          <a:p>
            <a:pPr marL="0" indent="0">
              <a:buNone/>
            </a:pPr>
            <a:r>
              <a:rPr lang="en-US" dirty="0"/>
              <a:t> </a:t>
            </a:r>
          </a:p>
          <a:p>
            <a:endParaRPr lang="en-US" dirty="0"/>
          </a:p>
        </p:txBody>
      </p:sp>
    </p:spTree>
    <p:extLst>
      <p:ext uri="{BB962C8B-B14F-4D97-AF65-F5344CB8AC3E}">
        <p14:creationId xmlns:p14="http://schemas.microsoft.com/office/powerpoint/2010/main" val="92744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3E22-F0A4-426F-BD17-3F2F5C17BD5D}"/>
              </a:ext>
            </a:extLst>
          </p:cNvPr>
          <p:cNvSpPr>
            <a:spLocks noGrp="1"/>
          </p:cNvSpPr>
          <p:nvPr>
            <p:ph type="title"/>
          </p:nvPr>
        </p:nvSpPr>
        <p:spPr/>
        <p:txBody>
          <a:bodyPr/>
          <a:lstStyle/>
          <a:p>
            <a:r>
              <a:rPr lang="en-US" dirty="0"/>
              <a:t>Ch1</a:t>
            </a:r>
            <a:r>
              <a:rPr lang="ar-JO" dirty="0"/>
              <a:t>. </a:t>
            </a:r>
            <a:r>
              <a:rPr lang="en-US" dirty="0"/>
              <a:t>Fundamentals of Testing</a:t>
            </a:r>
            <a:br>
              <a:rPr lang="en-US" dirty="0"/>
            </a:br>
            <a:endParaRPr lang="en-US" dirty="0"/>
          </a:p>
        </p:txBody>
      </p:sp>
      <p:sp>
        <p:nvSpPr>
          <p:cNvPr id="3" name="Content Placeholder 2">
            <a:extLst>
              <a:ext uri="{FF2B5EF4-FFF2-40B4-BE49-F238E27FC236}">
                <a16:creationId xmlns:a16="http://schemas.microsoft.com/office/drawing/2014/main" id="{88DEED7A-47E6-4C95-9DB7-C3A7A1652BA8}"/>
              </a:ext>
            </a:extLst>
          </p:cNvPr>
          <p:cNvSpPr>
            <a:spLocks noGrp="1"/>
          </p:cNvSpPr>
          <p:nvPr>
            <p:ph idx="1"/>
          </p:nvPr>
        </p:nvSpPr>
        <p:spPr>
          <a:xfrm>
            <a:off x="675249" y="1364566"/>
            <a:ext cx="10678551" cy="4812397"/>
          </a:xfrm>
        </p:spPr>
        <p:txBody>
          <a:bodyPr>
            <a:normAutofit lnSpcReduction="10000"/>
          </a:bodyPr>
          <a:lstStyle/>
          <a:p>
            <a:pPr marL="0" lvl="0" indent="0">
              <a:buNone/>
            </a:pPr>
            <a:endParaRPr lang="en-US" dirty="0"/>
          </a:p>
          <a:p>
            <a:r>
              <a:rPr lang="en-US" dirty="0"/>
              <a:t>What is The Testing?</a:t>
            </a:r>
            <a:br>
              <a:rPr lang="en-US" dirty="0"/>
            </a:br>
            <a:endParaRPr lang="en-US" dirty="0"/>
          </a:p>
          <a:p>
            <a:r>
              <a:rPr lang="en-US" dirty="0"/>
              <a:t>Why is Testing Necessary?</a:t>
            </a:r>
          </a:p>
          <a:p>
            <a:pPr marL="0" indent="0">
              <a:buNone/>
            </a:pPr>
            <a:endParaRPr lang="en-US" dirty="0"/>
          </a:p>
          <a:p>
            <a:pPr lvl="0"/>
            <a:r>
              <a:rPr lang="en-US" dirty="0"/>
              <a:t>Seven Testing Principles</a:t>
            </a:r>
          </a:p>
          <a:p>
            <a:pPr marL="0" indent="0">
              <a:buNone/>
            </a:pPr>
            <a:endParaRPr lang="en-US" dirty="0"/>
          </a:p>
          <a:p>
            <a:pPr lvl="0"/>
            <a:r>
              <a:rPr lang="en-US" dirty="0"/>
              <a:t>Fundamental Test Process</a:t>
            </a:r>
          </a:p>
          <a:p>
            <a:pPr marL="0" indent="0">
              <a:buNone/>
            </a:pPr>
            <a:endParaRPr lang="en-US" dirty="0"/>
          </a:p>
          <a:p>
            <a:pPr lvl="0"/>
            <a:r>
              <a:rPr lang="en-US" dirty="0"/>
              <a:t>The Psychology of Testing</a:t>
            </a:r>
          </a:p>
          <a:p>
            <a:endParaRPr lang="en-US" dirty="0"/>
          </a:p>
        </p:txBody>
      </p:sp>
    </p:spTree>
    <p:extLst>
      <p:ext uri="{BB962C8B-B14F-4D97-AF65-F5344CB8AC3E}">
        <p14:creationId xmlns:p14="http://schemas.microsoft.com/office/powerpoint/2010/main" val="3233132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56F65-3BE0-45FC-851D-63BB695E341C}"/>
              </a:ext>
            </a:extLst>
          </p:cNvPr>
          <p:cNvSpPr>
            <a:spLocks noGrp="1"/>
          </p:cNvSpPr>
          <p:nvPr>
            <p:ph idx="1"/>
          </p:nvPr>
        </p:nvSpPr>
        <p:spPr>
          <a:xfrm>
            <a:off x="365760" y="703385"/>
            <a:ext cx="10988040" cy="5473578"/>
          </a:xfrm>
        </p:spPr>
        <p:txBody>
          <a:bodyPr/>
          <a:lstStyle/>
          <a:p>
            <a:pPr marL="0" indent="0">
              <a:buNone/>
            </a:pPr>
            <a:r>
              <a:rPr lang="en-US" dirty="0"/>
              <a:t>In what way does root cause analysis contribute to process improvement? </a:t>
            </a:r>
            <a:br>
              <a:rPr lang="ar-JO" dirty="0"/>
            </a:br>
            <a:br>
              <a:rPr lang="ar-JO" dirty="0"/>
            </a:br>
            <a:endParaRPr lang="en-US" dirty="0"/>
          </a:p>
          <a:p>
            <a:pPr marL="0" indent="0">
              <a:buNone/>
            </a:pPr>
            <a:r>
              <a:rPr lang="en-US" b="1" dirty="0"/>
              <a:t>A.</a:t>
            </a:r>
            <a:r>
              <a:rPr lang="ar-JO" b="1" dirty="0"/>
              <a:t> </a:t>
            </a:r>
            <a:r>
              <a:rPr lang="en-US" b="1" dirty="0"/>
              <a:t>Helps to better identify and correct the root cause of defects </a:t>
            </a:r>
          </a:p>
          <a:p>
            <a:pPr marL="0" indent="0">
              <a:buNone/>
            </a:pPr>
            <a:r>
              <a:rPr lang="en-US" dirty="0"/>
              <a:t>B.</a:t>
            </a:r>
            <a:r>
              <a:rPr lang="ar-JO" dirty="0"/>
              <a:t> </a:t>
            </a:r>
            <a:r>
              <a:rPr lang="en-US" dirty="0"/>
              <a:t>Outlines how development teams can code faster </a:t>
            </a:r>
          </a:p>
          <a:p>
            <a:pPr marL="0" indent="0">
              <a:buNone/>
            </a:pPr>
            <a:r>
              <a:rPr lang="en-US" dirty="0"/>
              <a:t>C.</a:t>
            </a:r>
            <a:r>
              <a:rPr lang="ar-JO" dirty="0"/>
              <a:t> </a:t>
            </a:r>
            <a:r>
              <a:rPr lang="en-US" dirty="0"/>
              <a:t>Specifies the desired root causes to be achieved by other teams </a:t>
            </a:r>
          </a:p>
          <a:p>
            <a:pPr marL="0" indent="0">
              <a:buNone/>
            </a:pPr>
            <a:r>
              <a:rPr lang="en-US" dirty="0"/>
              <a:t>D.</a:t>
            </a:r>
            <a:r>
              <a:rPr lang="ar-JO" dirty="0"/>
              <a:t> </a:t>
            </a:r>
            <a:r>
              <a:rPr lang="en-US" dirty="0"/>
              <a:t>Contributes to the justification of future project funding </a:t>
            </a:r>
          </a:p>
          <a:p>
            <a:endParaRPr lang="en-US" dirty="0"/>
          </a:p>
        </p:txBody>
      </p:sp>
    </p:spTree>
    <p:extLst>
      <p:ext uri="{BB962C8B-B14F-4D97-AF65-F5344CB8AC3E}">
        <p14:creationId xmlns:p14="http://schemas.microsoft.com/office/powerpoint/2010/main" val="3043582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5C1CA-5C3B-4E02-B159-116303E86C34}"/>
              </a:ext>
            </a:extLst>
          </p:cNvPr>
          <p:cNvSpPr>
            <a:spLocks noGrp="1"/>
          </p:cNvSpPr>
          <p:nvPr>
            <p:ph idx="1"/>
          </p:nvPr>
        </p:nvSpPr>
        <p:spPr>
          <a:xfrm>
            <a:off x="838200" y="633046"/>
            <a:ext cx="10515600" cy="5543917"/>
          </a:xfrm>
        </p:spPr>
        <p:txBody>
          <a:bodyPr/>
          <a:lstStyle/>
          <a:p>
            <a:pPr marL="0" indent="0">
              <a:buNone/>
            </a:pPr>
            <a:r>
              <a:rPr lang="en-US" dirty="0"/>
              <a:t>Which of the following is the correct statement? </a:t>
            </a:r>
            <a:br>
              <a:rPr lang="ar-JO" dirty="0"/>
            </a:br>
            <a:br>
              <a:rPr lang="ar-JO" dirty="0"/>
            </a:br>
            <a:endParaRPr lang="en-US" dirty="0"/>
          </a:p>
          <a:p>
            <a:pPr marL="0" indent="0">
              <a:buNone/>
            </a:pPr>
            <a:r>
              <a:rPr lang="en-US" dirty="0"/>
              <a:t>A.</a:t>
            </a:r>
            <a:r>
              <a:rPr lang="ar-JO" dirty="0"/>
              <a:t> </a:t>
            </a:r>
            <a:r>
              <a:rPr lang="en-US" dirty="0"/>
              <a:t>An error causes a failure which results in a defect </a:t>
            </a:r>
          </a:p>
          <a:p>
            <a:pPr marL="0" indent="0">
              <a:buNone/>
            </a:pPr>
            <a:r>
              <a:rPr lang="en-US" dirty="0"/>
              <a:t>B.A defect causes a failure which results in an error </a:t>
            </a:r>
          </a:p>
          <a:p>
            <a:pPr marL="0" indent="0">
              <a:buNone/>
            </a:pPr>
            <a:r>
              <a:rPr lang="en-US" dirty="0"/>
              <a:t>C.A failure is observed as an error and the root cause is the defect </a:t>
            </a:r>
          </a:p>
          <a:p>
            <a:pPr marL="0" indent="0">
              <a:buNone/>
            </a:pPr>
            <a:r>
              <a:rPr lang="en-US" b="1" dirty="0"/>
              <a:t>D.</a:t>
            </a:r>
            <a:r>
              <a:rPr lang="ar-JO" b="1" dirty="0"/>
              <a:t> </a:t>
            </a:r>
            <a:r>
              <a:rPr lang="en-US" b="1" dirty="0"/>
              <a:t>An error causes a defect which is observed as a failure </a:t>
            </a:r>
          </a:p>
          <a:p>
            <a:endParaRPr lang="en-US" dirty="0"/>
          </a:p>
        </p:txBody>
      </p:sp>
    </p:spTree>
    <p:extLst>
      <p:ext uri="{BB962C8B-B14F-4D97-AF65-F5344CB8AC3E}">
        <p14:creationId xmlns:p14="http://schemas.microsoft.com/office/powerpoint/2010/main" val="313471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0DC4-7989-4137-A1CD-786D980887BC}"/>
              </a:ext>
            </a:extLst>
          </p:cNvPr>
          <p:cNvSpPr>
            <a:spLocks noGrp="1"/>
          </p:cNvSpPr>
          <p:nvPr>
            <p:ph type="title"/>
          </p:nvPr>
        </p:nvSpPr>
        <p:spPr>
          <a:xfrm>
            <a:off x="1001758" y="139880"/>
            <a:ext cx="9753600" cy="267052"/>
          </a:xfrm>
        </p:spPr>
        <p:txBody>
          <a:bodyPr>
            <a:normAutofit fontScale="90000"/>
          </a:bodyPr>
          <a:lstStyle/>
          <a:p>
            <a:r>
              <a:rPr lang="en-US" dirty="0"/>
              <a:t>Bug Report Contents</a:t>
            </a:r>
          </a:p>
        </p:txBody>
      </p:sp>
      <p:graphicFrame>
        <p:nvGraphicFramePr>
          <p:cNvPr id="4" name="Content Placeholder 3">
            <a:extLst>
              <a:ext uri="{FF2B5EF4-FFF2-40B4-BE49-F238E27FC236}">
                <a16:creationId xmlns:a16="http://schemas.microsoft.com/office/drawing/2014/main" id="{1C352957-C520-4063-8E04-B2CF67DD92DC}"/>
              </a:ext>
            </a:extLst>
          </p:cNvPr>
          <p:cNvGraphicFramePr>
            <a:graphicFrameLocks noGrp="1"/>
          </p:cNvGraphicFramePr>
          <p:nvPr>
            <p:ph idx="1"/>
            <p:extLst/>
          </p:nvPr>
        </p:nvGraphicFramePr>
        <p:xfrm>
          <a:off x="323557" y="562708"/>
          <a:ext cx="11619914" cy="6021885"/>
        </p:xfrm>
        <a:graphic>
          <a:graphicData uri="http://schemas.openxmlformats.org/drawingml/2006/table">
            <a:tbl>
              <a:tblPr firstRow="1" firstCol="1" bandRow="1">
                <a:tableStyleId>{5C22544A-7EE6-4342-B048-85BDC9FD1C3A}</a:tableStyleId>
              </a:tblPr>
              <a:tblGrid>
                <a:gridCol w="5809957">
                  <a:extLst>
                    <a:ext uri="{9D8B030D-6E8A-4147-A177-3AD203B41FA5}">
                      <a16:colId xmlns:a16="http://schemas.microsoft.com/office/drawing/2014/main" val="2471856081"/>
                    </a:ext>
                  </a:extLst>
                </a:gridCol>
                <a:gridCol w="5809957">
                  <a:extLst>
                    <a:ext uri="{9D8B030D-6E8A-4147-A177-3AD203B41FA5}">
                      <a16:colId xmlns:a16="http://schemas.microsoft.com/office/drawing/2014/main" val="1881213524"/>
                    </a:ext>
                  </a:extLst>
                </a:gridCol>
              </a:tblGrid>
              <a:tr h="239336">
                <a:tc>
                  <a:txBody>
                    <a:bodyPr/>
                    <a:lstStyle/>
                    <a:p>
                      <a:pPr marL="0" marR="0" algn="just">
                        <a:lnSpc>
                          <a:spcPct val="99000"/>
                        </a:lnSpc>
                        <a:spcBef>
                          <a:spcPts val="0"/>
                        </a:spcBef>
                        <a:spcAft>
                          <a:spcPts val="0"/>
                        </a:spcAft>
                        <a:tabLst>
                          <a:tab pos="447040" algn="l"/>
                        </a:tabLst>
                      </a:pPr>
                      <a:r>
                        <a:rPr lang="en-US" sz="1200" dirty="0">
                          <a:effectLst/>
                        </a:rPr>
                        <a:t>Field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a:effectLst/>
                        </a:rPr>
                        <a:t>Description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2982889037"/>
                  </a:ext>
                </a:extLst>
              </a:tr>
              <a:tr h="316301">
                <a:tc>
                  <a:txBody>
                    <a:bodyPr/>
                    <a:lstStyle/>
                    <a:p>
                      <a:pPr marL="0" marR="0" algn="just">
                        <a:lnSpc>
                          <a:spcPct val="99000"/>
                        </a:lnSpc>
                        <a:spcBef>
                          <a:spcPts val="0"/>
                        </a:spcBef>
                        <a:spcAft>
                          <a:spcPts val="0"/>
                        </a:spcAft>
                        <a:tabLst>
                          <a:tab pos="447040" algn="l"/>
                        </a:tabLst>
                      </a:pPr>
                      <a:r>
                        <a:rPr lang="en-US" sz="1200" dirty="0">
                          <a:effectLst/>
                        </a:rPr>
                        <a:t>Summary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a:effectLst/>
                        </a:rPr>
                        <a:t>A brief one-line summary of the bug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976520826"/>
                  </a:ext>
                </a:extLst>
              </a:tr>
              <a:tr h="484608">
                <a:tc>
                  <a:txBody>
                    <a:bodyPr/>
                    <a:lstStyle/>
                    <a:p>
                      <a:pPr marL="0" marR="0" algn="just">
                        <a:lnSpc>
                          <a:spcPct val="99000"/>
                        </a:lnSpc>
                        <a:spcBef>
                          <a:spcPts val="0"/>
                        </a:spcBef>
                        <a:spcAft>
                          <a:spcPts val="0"/>
                        </a:spcAft>
                        <a:tabLst>
                          <a:tab pos="447040" algn="l"/>
                        </a:tabLst>
                      </a:pPr>
                      <a:r>
                        <a:rPr lang="en-US" sz="1200" dirty="0">
                          <a:effectLst/>
                        </a:rPr>
                        <a:t>Descriptions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dirty="0">
                          <a:effectLst/>
                        </a:rPr>
                        <a:t>The more detailed included test step, actual result and expected result to reproduce this bug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21031304"/>
                  </a:ext>
                </a:extLst>
              </a:tr>
              <a:tr h="418525">
                <a:tc>
                  <a:txBody>
                    <a:bodyPr/>
                    <a:lstStyle/>
                    <a:p>
                      <a:pPr marL="0" marR="0" algn="just">
                        <a:lnSpc>
                          <a:spcPct val="99000"/>
                        </a:lnSpc>
                        <a:spcBef>
                          <a:spcPts val="0"/>
                        </a:spcBef>
                        <a:spcAft>
                          <a:spcPts val="0"/>
                        </a:spcAft>
                        <a:tabLst>
                          <a:tab pos="447040" algn="l"/>
                        </a:tabLst>
                      </a:pPr>
                      <a:r>
                        <a:rPr lang="en-US" sz="1200" dirty="0">
                          <a:effectLst/>
                        </a:rPr>
                        <a:t>Report ID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a:effectLst/>
                        </a:rPr>
                        <a:t>A unique identifier for this bug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845157723"/>
                  </a:ext>
                </a:extLst>
              </a:tr>
              <a:tr h="273598">
                <a:tc>
                  <a:txBody>
                    <a:bodyPr/>
                    <a:lstStyle/>
                    <a:p>
                      <a:pPr marL="0" marR="0" algn="just">
                        <a:lnSpc>
                          <a:spcPct val="99000"/>
                        </a:lnSpc>
                        <a:spcBef>
                          <a:spcPts val="0"/>
                        </a:spcBef>
                        <a:spcAft>
                          <a:spcPts val="0"/>
                        </a:spcAft>
                        <a:tabLst>
                          <a:tab pos="447040" algn="l"/>
                        </a:tabLst>
                      </a:pPr>
                      <a:r>
                        <a:rPr lang="en-US" sz="1200" dirty="0">
                          <a:effectLst/>
                        </a:rPr>
                        <a:t>Project name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nSpc>
                          <a:spcPct val="99000"/>
                        </a:lnSpc>
                        <a:spcBef>
                          <a:spcPts val="0"/>
                        </a:spcBef>
                        <a:spcAft>
                          <a:spcPts val="0"/>
                        </a:spcAft>
                        <a:tabLst>
                          <a:tab pos="447040" algn="l"/>
                        </a:tabLst>
                      </a:pPr>
                      <a:r>
                        <a:rPr lang="en-US" sz="1200" dirty="0">
                          <a:effectLst/>
                        </a:rPr>
                        <a:t>The parent project to which the bug belongs.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919309803"/>
                  </a:ext>
                </a:extLst>
              </a:tr>
              <a:tr h="552442">
                <a:tc>
                  <a:txBody>
                    <a:bodyPr/>
                    <a:lstStyle/>
                    <a:p>
                      <a:pPr marL="0" marR="0" algn="just">
                        <a:lnSpc>
                          <a:spcPct val="99000"/>
                        </a:lnSpc>
                        <a:spcBef>
                          <a:spcPts val="0"/>
                        </a:spcBef>
                        <a:spcAft>
                          <a:spcPts val="0"/>
                        </a:spcAft>
                        <a:tabLst>
                          <a:tab pos="447040" algn="l"/>
                        </a:tabLst>
                      </a:pPr>
                      <a:r>
                        <a:rPr lang="en-US" sz="1200" dirty="0">
                          <a:effectLst/>
                        </a:rPr>
                        <a:t>Priority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dirty="0">
                          <a:effectLst/>
                        </a:rPr>
                        <a:t>how quickly the bug should be fixed and deployed</a:t>
                      </a:r>
                    </a:p>
                    <a:p>
                      <a:pPr marL="0" marR="0" algn="just">
                        <a:lnSpc>
                          <a:spcPct val="99000"/>
                        </a:lnSpc>
                        <a:spcBef>
                          <a:spcPts val="0"/>
                        </a:spcBef>
                        <a:spcAft>
                          <a:spcPts val="0"/>
                        </a:spcAft>
                        <a:tabLst>
                          <a:tab pos="447040" algn="l"/>
                        </a:tabLst>
                      </a:pPr>
                      <a:r>
                        <a:rPr lang="en-US" sz="1200" dirty="0">
                          <a:effectLst/>
                        </a:rPr>
                        <a:t>e.g., Low, Medium, and High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192644613"/>
                  </a:ext>
                </a:extLst>
              </a:tr>
              <a:tr h="520732">
                <a:tc>
                  <a:txBody>
                    <a:bodyPr/>
                    <a:lstStyle/>
                    <a:p>
                      <a:pPr marL="0" marR="0" algn="just">
                        <a:lnSpc>
                          <a:spcPct val="99000"/>
                        </a:lnSpc>
                        <a:spcBef>
                          <a:spcPts val="0"/>
                        </a:spcBef>
                        <a:spcAft>
                          <a:spcPts val="0"/>
                        </a:spcAft>
                        <a:tabLst>
                          <a:tab pos="447040" algn="l"/>
                        </a:tabLst>
                      </a:pPr>
                      <a:r>
                        <a:rPr lang="en-US" sz="1200" dirty="0">
                          <a:effectLst/>
                        </a:rPr>
                        <a:t>Environment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nSpc>
                          <a:spcPct val="99000"/>
                        </a:lnSpc>
                        <a:spcBef>
                          <a:spcPts val="0"/>
                        </a:spcBef>
                        <a:spcAft>
                          <a:spcPts val="0"/>
                        </a:spcAft>
                        <a:tabLst>
                          <a:tab pos="447040" algn="l"/>
                        </a:tabLst>
                      </a:pPr>
                      <a:r>
                        <a:rPr lang="en-US" sz="1200" dirty="0">
                          <a:effectLst/>
                        </a:rPr>
                        <a:t>this issue occurred on any environment e.g. Production, pre-production, staging, and development.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958511112"/>
                  </a:ext>
                </a:extLst>
              </a:tr>
              <a:tr h="481528">
                <a:tc>
                  <a:txBody>
                    <a:bodyPr/>
                    <a:lstStyle/>
                    <a:p>
                      <a:pPr marL="0" marR="0" algn="just">
                        <a:lnSpc>
                          <a:spcPct val="99000"/>
                        </a:lnSpc>
                        <a:spcBef>
                          <a:spcPts val="0"/>
                        </a:spcBef>
                        <a:spcAft>
                          <a:spcPts val="0"/>
                        </a:spcAft>
                        <a:tabLst>
                          <a:tab pos="447040" algn="l"/>
                        </a:tabLst>
                      </a:pPr>
                      <a:r>
                        <a:rPr lang="en-US" sz="1200" dirty="0">
                          <a:effectLst/>
                        </a:rPr>
                        <a:t>Attachment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a:effectLst/>
                        </a:rPr>
                        <a:t>Any screenshots, documents, voice notes, or video recordings that can assist in identifying and fixing the bug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238869545"/>
                  </a:ext>
                </a:extLst>
              </a:tr>
              <a:tr h="377882">
                <a:tc>
                  <a:txBody>
                    <a:bodyPr/>
                    <a:lstStyle/>
                    <a:p>
                      <a:pPr marL="0" marR="0" algn="just">
                        <a:lnSpc>
                          <a:spcPct val="99000"/>
                        </a:lnSpc>
                        <a:spcBef>
                          <a:spcPts val="0"/>
                        </a:spcBef>
                        <a:spcAft>
                          <a:spcPts val="0"/>
                        </a:spcAft>
                        <a:tabLst>
                          <a:tab pos="447040" algn="l"/>
                        </a:tabLst>
                      </a:pPr>
                      <a:r>
                        <a:rPr lang="en-US" sz="1200" dirty="0">
                          <a:effectLst/>
                        </a:rPr>
                        <a:t>Assignee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spc="-5" dirty="0">
                          <a:effectLst/>
                        </a:rPr>
                        <a:t>A person who is responsible to fix the bug. e.g.</a:t>
                      </a:r>
                      <a:r>
                        <a:rPr lang="en-US" sz="1200" dirty="0">
                          <a:effectLst/>
                        </a:rPr>
                        <a:t> developer, Designer.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2172046738"/>
                  </a:ext>
                </a:extLst>
              </a:tr>
              <a:tr h="364789">
                <a:tc>
                  <a:txBody>
                    <a:bodyPr/>
                    <a:lstStyle/>
                    <a:p>
                      <a:pPr marL="0" marR="0" algn="just">
                        <a:lnSpc>
                          <a:spcPct val="99000"/>
                        </a:lnSpc>
                        <a:spcBef>
                          <a:spcPts val="0"/>
                        </a:spcBef>
                        <a:spcAft>
                          <a:spcPts val="0"/>
                        </a:spcAft>
                        <a:tabLst>
                          <a:tab pos="447040" algn="l"/>
                        </a:tabLst>
                      </a:pPr>
                      <a:r>
                        <a:rPr lang="en-US" sz="1200" dirty="0">
                          <a:effectLst/>
                        </a:rPr>
                        <a:t>Reporter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spc="-5" dirty="0">
                          <a:effectLst/>
                        </a:rPr>
                        <a:t>A person who created bugs e.g. QA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179222975"/>
                  </a:ext>
                </a:extLst>
              </a:tr>
              <a:tr h="196514">
                <a:tc>
                  <a:txBody>
                    <a:bodyPr/>
                    <a:lstStyle/>
                    <a:p>
                      <a:pPr marL="0" marR="0" algn="just">
                        <a:lnSpc>
                          <a:spcPct val="99000"/>
                        </a:lnSpc>
                        <a:spcBef>
                          <a:spcPts val="0"/>
                        </a:spcBef>
                        <a:spcAft>
                          <a:spcPts val="0"/>
                        </a:spcAft>
                        <a:tabLst>
                          <a:tab pos="447040" algn="l"/>
                        </a:tabLst>
                      </a:pPr>
                      <a:r>
                        <a:rPr lang="en-US" sz="1200" dirty="0">
                          <a:effectLst/>
                        </a:rPr>
                        <a:t>created date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a:effectLst/>
                        </a:rPr>
                        <a:t>Bug submitted date.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135232903"/>
                  </a:ext>
                </a:extLst>
              </a:tr>
              <a:tr h="801690">
                <a:tc>
                  <a:txBody>
                    <a:bodyPr/>
                    <a:lstStyle/>
                    <a:p>
                      <a:pPr marL="0" marR="0" algn="just">
                        <a:lnSpc>
                          <a:spcPct val="99000"/>
                        </a:lnSpc>
                        <a:spcBef>
                          <a:spcPts val="0"/>
                        </a:spcBef>
                        <a:spcAft>
                          <a:spcPts val="0"/>
                        </a:spcAft>
                        <a:tabLst>
                          <a:tab pos="447040" algn="l"/>
                        </a:tabLst>
                      </a:pPr>
                      <a:r>
                        <a:rPr lang="en-US" sz="1200" dirty="0">
                          <a:effectLst/>
                        </a:rPr>
                        <a:t>Status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nSpc>
                          <a:spcPct val="107000"/>
                        </a:lnSpc>
                        <a:spcBef>
                          <a:spcPts val="0"/>
                        </a:spcBef>
                        <a:spcAft>
                          <a:spcPts val="0"/>
                        </a:spcAft>
                      </a:pPr>
                      <a:br>
                        <a:rPr lang="en-US" sz="1200" dirty="0">
                          <a:effectLst/>
                        </a:rPr>
                      </a:br>
                      <a:r>
                        <a:rPr lang="en-US" sz="1200" dirty="0">
                          <a:effectLst/>
                        </a:rPr>
                        <a:t>The stage the bug is currently at in its lifecycle (workflow).</a:t>
                      </a:r>
                    </a:p>
                    <a:p>
                      <a:pPr marL="0" marR="0" algn="just">
                        <a:lnSpc>
                          <a:spcPct val="99000"/>
                        </a:lnSpc>
                        <a:spcBef>
                          <a:spcPts val="0"/>
                        </a:spcBef>
                        <a:spcAft>
                          <a:spcPts val="0"/>
                        </a:spcAft>
                        <a:tabLst>
                          <a:tab pos="447040" algn="l"/>
                        </a:tabLst>
                      </a:pPr>
                      <a:r>
                        <a:rPr lang="en-US" sz="1200" dirty="0">
                          <a:effectLst/>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2145094018"/>
                  </a:ext>
                </a:extLst>
              </a:tr>
              <a:tr h="608845">
                <a:tc>
                  <a:txBody>
                    <a:bodyPr/>
                    <a:lstStyle/>
                    <a:p>
                      <a:pPr marL="0" marR="0" algn="just">
                        <a:lnSpc>
                          <a:spcPct val="99000"/>
                        </a:lnSpc>
                        <a:spcBef>
                          <a:spcPts val="0"/>
                        </a:spcBef>
                        <a:spcAft>
                          <a:spcPts val="0"/>
                        </a:spcAft>
                        <a:tabLst>
                          <a:tab pos="447040" algn="l"/>
                        </a:tabLst>
                      </a:pPr>
                      <a:r>
                        <a:rPr lang="en-US" sz="1200" dirty="0">
                          <a:effectLst/>
                        </a:rPr>
                        <a:t>Fix version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nSpc>
                          <a:spcPct val="107000"/>
                        </a:lnSpc>
                        <a:spcBef>
                          <a:spcPts val="0"/>
                        </a:spcBef>
                        <a:spcAft>
                          <a:spcPts val="0"/>
                        </a:spcAft>
                      </a:pPr>
                      <a:br>
                        <a:rPr lang="en-US" sz="1200">
                          <a:effectLst/>
                        </a:rPr>
                      </a:br>
                      <a:r>
                        <a:rPr lang="en-US" sz="1200">
                          <a:effectLst/>
                        </a:rPr>
                        <a:t>Project version(s) in which the bugs will be fixed.</a:t>
                      </a:r>
                    </a:p>
                    <a:p>
                      <a:pPr marL="0" marR="0" algn="just">
                        <a:lnSpc>
                          <a:spcPct val="99000"/>
                        </a:lnSpc>
                        <a:spcBef>
                          <a:spcPts val="0"/>
                        </a:spcBef>
                        <a:spcAft>
                          <a:spcPts val="0"/>
                        </a:spcAft>
                        <a:tabLst>
                          <a:tab pos="447040" algn="l"/>
                        </a:tabLst>
                      </a:pPr>
                      <a:r>
                        <a:rPr lang="en-US" sz="1200">
                          <a:effectLst/>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2124630679"/>
                  </a:ext>
                </a:extLst>
              </a:tr>
              <a:tr h="385095">
                <a:tc>
                  <a:txBody>
                    <a:bodyPr/>
                    <a:lstStyle/>
                    <a:p>
                      <a:pPr marL="0" marR="0" algn="just">
                        <a:lnSpc>
                          <a:spcPct val="99000"/>
                        </a:lnSpc>
                        <a:spcBef>
                          <a:spcPts val="0"/>
                        </a:spcBef>
                        <a:spcAft>
                          <a:spcPts val="0"/>
                        </a:spcAft>
                        <a:tabLst>
                          <a:tab pos="447040" algn="l"/>
                        </a:tabLst>
                      </a:pPr>
                      <a:r>
                        <a:rPr lang="en-US" sz="1200" dirty="0">
                          <a:effectLst/>
                        </a:rPr>
                        <a:t>Component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tc>
                  <a:txBody>
                    <a:bodyPr/>
                    <a:lstStyle/>
                    <a:p>
                      <a:pPr marL="0" marR="0" algn="just">
                        <a:lnSpc>
                          <a:spcPct val="99000"/>
                        </a:lnSpc>
                        <a:spcBef>
                          <a:spcPts val="0"/>
                        </a:spcBef>
                        <a:spcAft>
                          <a:spcPts val="0"/>
                        </a:spcAft>
                        <a:tabLst>
                          <a:tab pos="447040" algn="l"/>
                        </a:tabLst>
                      </a:pPr>
                      <a:r>
                        <a:rPr lang="en-US" sz="1200" dirty="0">
                          <a:effectLst/>
                        </a:rPr>
                        <a:t>Bug component(s) to which this bug relates. e.g.</a:t>
                      </a:r>
                      <a:br>
                        <a:rPr lang="en-US" sz="1200" dirty="0">
                          <a:effectLst/>
                        </a:rPr>
                      </a:br>
                      <a:r>
                        <a:rPr lang="en-US" sz="1200" dirty="0">
                          <a:effectLst/>
                        </a:rPr>
                        <a:t>Android, IOS, Backend (DB).</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7836" marR="47836" marT="0" marB="0"/>
                </a:tc>
                <a:extLst>
                  <a:ext uri="{0D108BD9-81ED-4DB2-BD59-A6C34878D82A}">
                    <a16:rowId xmlns:a16="http://schemas.microsoft.com/office/drawing/2014/main" val="1814704705"/>
                  </a:ext>
                </a:extLst>
              </a:tr>
            </a:tbl>
          </a:graphicData>
        </a:graphic>
      </p:graphicFrame>
    </p:spTree>
    <p:extLst>
      <p:ext uri="{BB962C8B-B14F-4D97-AF65-F5344CB8AC3E}">
        <p14:creationId xmlns:p14="http://schemas.microsoft.com/office/powerpoint/2010/main" val="3756175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3CD7-572D-439C-8010-F07BAFF8D3D8}"/>
              </a:ext>
            </a:extLst>
          </p:cNvPr>
          <p:cNvSpPr>
            <a:spLocks noGrp="1"/>
          </p:cNvSpPr>
          <p:nvPr>
            <p:ph type="title"/>
          </p:nvPr>
        </p:nvSpPr>
        <p:spPr/>
        <p:txBody>
          <a:bodyPr/>
          <a:lstStyle/>
          <a:p>
            <a:r>
              <a:rPr lang="en-US" b="1" dirty="0"/>
              <a:t>Bug Report lifecycle</a:t>
            </a:r>
            <a:endParaRPr lang="en-US" dirty="0"/>
          </a:p>
        </p:txBody>
      </p:sp>
      <p:pic>
        <p:nvPicPr>
          <p:cNvPr id="4" name="Content Placeholder 3">
            <a:extLst>
              <a:ext uri="{FF2B5EF4-FFF2-40B4-BE49-F238E27FC236}">
                <a16:creationId xmlns:a16="http://schemas.microsoft.com/office/drawing/2014/main" id="{CD4B803D-1778-4278-8108-EDEADDA9DF7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078" y="1690688"/>
            <a:ext cx="9017390" cy="4670474"/>
          </a:xfrm>
          <a:prstGeom prst="rect">
            <a:avLst/>
          </a:prstGeom>
        </p:spPr>
      </p:pic>
    </p:spTree>
    <p:extLst>
      <p:ext uri="{BB962C8B-B14F-4D97-AF65-F5344CB8AC3E}">
        <p14:creationId xmlns:p14="http://schemas.microsoft.com/office/powerpoint/2010/main" val="3381591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7A9-84AB-43ED-8116-8FB1C8255C83}"/>
              </a:ext>
            </a:extLst>
          </p:cNvPr>
          <p:cNvSpPr>
            <a:spLocks noGrp="1"/>
          </p:cNvSpPr>
          <p:nvPr>
            <p:ph type="title"/>
          </p:nvPr>
        </p:nvSpPr>
        <p:spPr>
          <a:xfrm>
            <a:off x="838200" y="140677"/>
            <a:ext cx="10515600" cy="1026941"/>
          </a:xfrm>
        </p:spPr>
        <p:txBody>
          <a:bodyPr>
            <a:normAutofit fontScale="90000"/>
          </a:bodyPr>
          <a:lstStyle/>
          <a:p>
            <a:r>
              <a:rPr lang="en-US" dirty="0"/>
              <a:t>Seven Testing Principles</a:t>
            </a:r>
            <a:br>
              <a:rPr lang="en-US" dirty="0"/>
            </a:br>
            <a:endParaRPr lang="en-US" dirty="0"/>
          </a:p>
        </p:txBody>
      </p:sp>
      <p:sp>
        <p:nvSpPr>
          <p:cNvPr id="3" name="Content Placeholder 2">
            <a:extLst>
              <a:ext uri="{FF2B5EF4-FFF2-40B4-BE49-F238E27FC236}">
                <a16:creationId xmlns:a16="http://schemas.microsoft.com/office/drawing/2014/main" id="{E37F8CDF-96D5-4B5B-846B-099206C0E304}"/>
              </a:ext>
            </a:extLst>
          </p:cNvPr>
          <p:cNvSpPr>
            <a:spLocks noGrp="1"/>
          </p:cNvSpPr>
          <p:nvPr>
            <p:ph idx="1"/>
          </p:nvPr>
        </p:nvSpPr>
        <p:spPr>
          <a:xfrm>
            <a:off x="126610" y="1167618"/>
            <a:ext cx="12065390" cy="5205047"/>
          </a:xfrm>
        </p:spPr>
        <p:txBody>
          <a:bodyPr>
            <a:normAutofit fontScale="55000" lnSpcReduction="20000"/>
          </a:bodyPr>
          <a:lstStyle/>
          <a:p>
            <a:pPr marL="514350" lvl="0" indent="-514350">
              <a:buFont typeface="+mj-lt"/>
              <a:buAutoNum type="arabicPeriod"/>
            </a:pPr>
            <a:r>
              <a:rPr lang="en-US" sz="4100" dirty="0"/>
              <a:t>Testing Shows Presence of Defects</a:t>
            </a:r>
          </a:p>
          <a:p>
            <a:pPr marL="514350" indent="-514350">
              <a:buFont typeface="+mj-lt"/>
              <a:buAutoNum type="arabicPeriod"/>
            </a:pPr>
            <a:endParaRPr lang="en-US" sz="4100" dirty="0"/>
          </a:p>
          <a:p>
            <a:pPr marL="514350" lvl="0" indent="-514350">
              <a:buFont typeface="+mj-lt"/>
              <a:buAutoNum type="arabicPeriod"/>
            </a:pPr>
            <a:r>
              <a:rPr lang="en-US" sz="4100" dirty="0"/>
              <a:t>Exhaustive Testing is impossible</a:t>
            </a:r>
          </a:p>
          <a:p>
            <a:pPr marL="514350" indent="-514350">
              <a:buFont typeface="+mj-lt"/>
              <a:buAutoNum type="arabicPeriod"/>
            </a:pPr>
            <a:endParaRPr lang="en-US" sz="4100" dirty="0"/>
          </a:p>
          <a:p>
            <a:pPr marL="514350" lvl="0" indent="-514350">
              <a:buFont typeface="+mj-lt"/>
              <a:buAutoNum type="arabicPeriod"/>
            </a:pPr>
            <a:r>
              <a:rPr lang="en-US" sz="4100" dirty="0"/>
              <a:t>Early Testing</a:t>
            </a:r>
          </a:p>
          <a:p>
            <a:pPr marL="514350" indent="-514350">
              <a:buFont typeface="+mj-lt"/>
              <a:buAutoNum type="arabicPeriod"/>
            </a:pPr>
            <a:endParaRPr lang="en-US" sz="4100" dirty="0"/>
          </a:p>
          <a:p>
            <a:pPr marL="514350" lvl="0" indent="-514350">
              <a:buFont typeface="+mj-lt"/>
              <a:buAutoNum type="arabicPeriod"/>
            </a:pPr>
            <a:r>
              <a:rPr lang="en-US" sz="4100" dirty="0"/>
              <a:t>Defect Clustering</a:t>
            </a:r>
          </a:p>
          <a:p>
            <a:pPr marL="514350" indent="-514350">
              <a:buFont typeface="+mj-lt"/>
              <a:buAutoNum type="arabicPeriod"/>
            </a:pPr>
            <a:endParaRPr lang="en-US" sz="4100" dirty="0"/>
          </a:p>
          <a:p>
            <a:pPr marL="514350" lvl="0" indent="-514350">
              <a:buFont typeface="+mj-lt"/>
              <a:buAutoNum type="arabicPeriod"/>
            </a:pPr>
            <a:r>
              <a:rPr lang="en-US" sz="4100" dirty="0"/>
              <a:t>Pesticide Paradox - </a:t>
            </a:r>
            <a:r>
              <a:rPr lang="en-US" sz="4400" dirty="0"/>
              <a:t>Tests wear out</a:t>
            </a:r>
            <a:endParaRPr lang="en-US" sz="4100" dirty="0"/>
          </a:p>
          <a:p>
            <a:pPr marL="514350" indent="-514350">
              <a:buFont typeface="+mj-lt"/>
              <a:buAutoNum type="arabicPeriod"/>
            </a:pPr>
            <a:endParaRPr lang="en-US" sz="4100" dirty="0"/>
          </a:p>
          <a:p>
            <a:pPr marL="514350" lvl="0" indent="-514350">
              <a:buFont typeface="+mj-lt"/>
              <a:buAutoNum type="arabicPeriod"/>
            </a:pPr>
            <a:r>
              <a:rPr lang="en-US" sz="4100" dirty="0"/>
              <a:t>Testing is Context Dependent</a:t>
            </a:r>
          </a:p>
          <a:p>
            <a:pPr marL="514350" indent="-514350">
              <a:buFont typeface="+mj-lt"/>
              <a:buAutoNum type="arabicPeriod"/>
            </a:pPr>
            <a:endParaRPr lang="en-US" sz="4100" dirty="0"/>
          </a:p>
          <a:p>
            <a:pPr marL="514350" lvl="0" indent="-514350">
              <a:buFont typeface="+mj-lt"/>
              <a:buAutoNum type="arabicPeriod"/>
            </a:pPr>
            <a:r>
              <a:rPr lang="en-US" sz="4100" dirty="0"/>
              <a:t>Absence-of-Errors Fallacy</a:t>
            </a:r>
          </a:p>
          <a:p>
            <a:pPr marL="0" indent="0">
              <a:buNone/>
            </a:pPr>
            <a:endParaRPr lang="en-US" dirty="0"/>
          </a:p>
        </p:txBody>
      </p:sp>
    </p:spTree>
    <p:extLst>
      <p:ext uri="{BB962C8B-B14F-4D97-AF65-F5344CB8AC3E}">
        <p14:creationId xmlns:p14="http://schemas.microsoft.com/office/powerpoint/2010/main" val="4128677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001A-9C77-495C-B2A9-A130F9BE8149}"/>
              </a:ext>
            </a:extLst>
          </p:cNvPr>
          <p:cNvSpPr>
            <a:spLocks noGrp="1"/>
          </p:cNvSpPr>
          <p:nvPr>
            <p:ph type="title"/>
          </p:nvPr>
        </p:nvSpPr>
        <p:spPr/>
        <p:txBody>
          <a:bodyPr/>
          <a:lstStyle/>
          <a:p>
            <a:r>
              <a:rPr lang="en-US" dirty="0"/>
              <a:t>1) Testing Shows Presence of Defects</a:t>
            </a:r>
            <a:br>
              <a:rPr lang="en-US" dirty="0"/>
            </a:br>
            <a:endParaRPr lang="en-US" dirty="0"/>
          </a:p>
        </p:txBody>
      </p:sp>
      <p:sp>
        <p:nvSpPr>
          <p:cNvPr id="3" name="Content Placeholder 2">
            <a:extLst>
              <a:ext uri="{FF2B5EF4-FFF2-40B4-BE49-F238E27FC236}">
                <a16:creationId xmlns:a16="http://schemas.microsoft.com/office/drawing/2014/main" id="{4430C69E-7F96-466A-99EF-50C7F8FF532E}"/>
              </a:ext>
            </a:extLst>
          </p:cNvPr>
          <p:cNvSpPr>
            <a:spLocks noGrp="1"/>
          </p:cNvSpPr>
          <p:nvPr>
            <p:ph idx="1"/>
          </p:nvPr>
        </p:nvSpPr>
        <p:spPr>
          <a:xfrm>
            <a:off x="717451" y="1690688"/>
            <a:ext cx="11254156" cy="4981378"/>
          </a:xfrm>
        </p:spPr>
        <p:txBody>
          <a:bodyPr/>
          <a:lstStyle/>
          <a:p>
            <a:r>
              <a:rPr lang="en-US" dirty="0"/>
              <a:t>Testing … Prove that DEFECTS exist but cannot prove No DEFECTS exist.</a:t>
            </a:r>
            <a:br>
              <a:rPr lang="en-US" dirty="0"/>
            </a:br>
            <a:endParaRPr lang="en-US" dirty="0"/>
          </a:p>
          <a:p>
            <a:r>
              <a:rPr lang="en-US" dirty="0"/>
              <a:t>We cannot say that the product is 100% free</a:t>
            </a:r>
            <a:r>
              <a:rPr lang="ar-JO" dirty="0"/>
              <a:t> </a:t>
            </a:r>
            <a:r>
              <a:rPr lang="en-US" dirty="0"/>
              <a:t>defect.</a:t>
            </a:r>
            <a:br>
              <a:rPr lang="en-US" dirty="0"/>
            </a:br>
            <a:endParaRPr lang="en-US" dirty="0"/>
          </a:p>
          <a:p>
            <a:r>
              <a:rPr lang="en-US" dirty="0"/>
              <a:t>Testing always reduces the number of undiscovered defect.</a:t>
            </a:r>
          </a:p>
          <a:p>
            <a:pPr marL="0" indent="0">
              <a:buNone/>
            </a:pPr>
            <a:r>
              <a:rPr lang="en-US" dirty="0"/>
              <a:t> </a:t>
            </a:r>
            <a:endParaRPr lang="ar-JO" dirty="0"/>
          </a:p>
        </p:txBody>
      </p:sp>
      <p:pic>
        <p:nvPicPr>
          <p:cNvPr id="4" name="Picture 3">
            <a:extLst>
              <a:ext uri="{FF2B5EF4-FFF2-40B4-BE49-F238E27FC236}">
                <a16:creationId xmlns:a16="http://schemas.microsoft.com/office/drawing/2014/main" id="{F62F94CB-28C1-4DCB-BC4F-C4CB5F9B6A88}"/>
              </a:ext>
            </a:extLst>
          </p:cNvPr>
          <p:cNvPicPr>
            <a:picLocks noChangeAspect="1"/>
          </p:cNvPicPr>
          <p:nvPr/>
        </p:nvPicPr>
        <p:blipFill>
          <a:blip r:embed="rId2"/>
          <a:stretch>
            <a:fillRect/>
          </a:stretch>
        </p:blipFill>
        <p:spPr>
          <a:xfrm>
            <a:off x="8308989" y="4392807"/>
            <a:ext cx="3662618" cy="2279259"/>
          </a:xfrm>
          <a:prstGeom prst="rect">
            <a:avLst/>
          </a:prstGeom>
        </p:spPr>
      </p:pic>
    </p:spTree>
    <p:extLst>
      <p:ext uri="{BB962C8B-B14F-4D97-AF65-F5344CB8AC3E}">
        <p14:creationId xmlns:p14="http://schemas.microsoft.com/office/powerpoint/2010/main" val="2711789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ADF7-5D0F-4988-B4FB-B220B878213C}"/>
              </a:ext>
            </a:extLst>
          </p:cNvPr>
          <p:cNvSpPr>
            <a:spLocks noGrp="1"/>
          </p:cNvSpPr>
          <p:nvPr>
            <p:ph type="title"/>
          </p:nvPr>
        </p:nvSpPr>
        <p:spPr/>
        <p:txBody>
          <a:bodyPr/>
          <a:lstStyle/>
          <a:p>
            <a:r>
              <a:rPr lang="en-US" dirty="0"/>
              <a:t>2) Exhaustive Testing is impossible</a:t>
            </a:r>
            <a:br>
              <a:rPr lang="en-US" dirty="0"/>
            </a:br>
            <a:endParaRPr lang="en-US" dirty="0"/>
          </a:p>
        </p:txBody>
      </p:sp>
      <p:sp>
        <p:nvSpPr>
          <p:cNvPr id="3" name="Content Placeholder 2">
            <a:extLst>
              <a:ext uri="{FF2B5EF4-FFF2-40B4-BE49-F238E27FC236}">
                <a16:creationId xmlns:a16="http://schemas.microsoft.com/office/drawing/2014/main" id="{A373612A-8048-4E4E-8910-43E2A38B0A7E}"/>
              </a:ext>
            </a:extLst>
          </p:cNvPr>
          <p:cNvSpPr>
            <a:spLocks noGrp="1"/>
          </p:cNvSpPr>
          <p:nvPr>
            <p:ph idx="1"/>
          </p:nvPr>
        </p:nvSpPr>
        <p:spPr>
          <a:xfrm>
            <a:off x="838200" y="1825624"/>
            <a:ext cx="11353800" cy="5032375"/>
          </a:xfrm>
        </p:spPr>
        <p:txBody>
          <a:bodyPr/>
          <a:lstStyle/>
          <a:p>
            <a:r>
              <a:rPr lang="en-US" dirty="0"/>
              <a:t>Testing everything including all combinations of inputs is not possible.</a:t>
            </a:r>
          </a:p>
          <a:p>
            <a:r>
              <a:rPr lang="en-US" dirty="0"/>
              <a:t> We can use priorities to focus testing efforts.</a:t>
            </a:r>
          </a:p>
          <a:p>
            <a:r>
              <a:rPr lang="en-US" dirty="0"/>
              <a:t>It is not feasible except in the case of trivial software </a:t>
            </a:r>
          </a:p>
          <a:p>
            <a:pPr marL="0" indent="0">
              <a:buNone/>
            </a:pP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DE20F836-28DA-4283-9A16-9BE2CFC52FE2}"/>
              </a:ext>
            </a:extLst>
          </p:cNvPr>
          <p:cNvPicPr>
            <a:picLocks noChangeAspect="1"/>
          </p:cNvPicPr>
          <p:nvPr/>
        </p:nvPicPr>
        <p:blipFill>
          <a:blip r:embed="rId2"/>
          <a:stretch>
            <a:fillRect/>
          </a:stretch>
        </p:blipFill>
        <p:spPr>
          <a:xfrm>
            <a:off x="8806376" y="3657600"/>
            <a:ext cx="3148002" cy="2974235"/>
          </a:xfrm>
          <a:prstGeom prst="rect">
            <a:avLst/>
          </a:prstGeom>
        </p:spPr>
      </p:pic>
    </p:spTree>
    <p:extLst>
      <p:ext uri="{BB962C8B-B14F-4D97-AF65-F5344CB8AC3E}">
        <p14:creationId xmlns:p14="http://schemas.microsoft.com/office/powerpoint/2010/main" val="654604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F898-2E72-40EB-A692-F62A0A30C5FE}"/>
              </a:ext>
            </a:extLst>
          </p:cNvPr>
          <p:cNvSpPr>
            <a:spLocks noGrp="1"/>
          </p:cNvSpPr>
          <p:nvPr>
            <p:ph type="title"/>
          </p:nvPr>
        </p:nvSpPr>
        <p:spPr/>
        <p:txBody>
          <a:bodyPr/>
          <a:lstStyle/>
          <a:p>
            <a:r>
              <a:rPr lang="en-US" dirty="0"/>
              <a:t>3) Early Testing</a:t>
            </a:r>
          </a:p>
        </p:txBody>
      </p:sp>
      <p:pic>
        <p:nvPicPr>
          <p:cNvPr id="5" name="Content Placeholder 4">
            <a:extLst>
              <a:ext uri="{FF2B5EF4-FFF2-40B4-BE49-F238E27FC236}">
                <a16:creationId xmlns:a16="http://schemas.microsoft.com/office/drawing/2014/main" id="{8EEE6011-DA1F-40EE-A5F3-0302D6152D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041" y="1491175"/>
            <a:ext cx="7621638" cy="4409257"/>
          </a:xfrm>
        </p:spPr>
      </p:pic>
    </p:spTree>
    <p:extLst>
      <p:ext uri="{BB962C8B-B14F-4D97-AF65-F5344CB8AC3E}">
        <p14:creationId xmlns:p14="http://schemas.microsoft.com/office/powerpoint/2010/main" val="419431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4189-1B4E-452E-B0CF-D4894D43CB9E}"/>
              </a:ext>
            </a:extLst>
          </p:cNvPr>
          <p:cNvSpPr>
            <a:spLocks noGrp="1"/>
          </p:cNvSpPr>
          <p:nvPr>
            <p:ph type="title"/>
          </p:nvPr>
        </p:nvSpPr>
        <p:spPr/>
        <p:txBody>
          <a:bodyPr/>
          <a:lstStyle/>
          <a:p>
            <a:r>
              <a:rPr lang="en-US" dirty="0"/>
              <a:t>4) Defect Clustering</a:t>
            </a:r>
            <a:br>
              <a:rPr lang="en-US" dirty="0"/>
            </a:br>
            <a:endParaRPr lang="en-US" dirty="0"/>
          </a:p>
        </p:txBody>
      </p:sp>
      <p:sp>
        <p:nvSpPr>
          <p:cNvPr id="3" name="Content Placeholder 2">
            <a:extLst>
              <a:ext uri="{FF2B5EF4-FFF2-40B4-BE49-F238E27FC236}">
                <a16:creationId xmlns:a16="http://schemas.microsoft.com/office/drawing/2014/main" id="{91815D58-691A-4415-83AD-1E424B23175A}"/>
              </a:ext>
            </a:extLst>
          </p:cNvPr>
          <p:cNvSpPr>
            <a:spLocks noGrp="1"/>
          </p:cNvSpPr>
          <p:nvPr>
            <p:ph idx="1"/>
          </p:nvPr>
        </p:nvSpPr>
        <p:spPr>
          <a:xfrm>
            <a:off x="838199" y="1690688"/>
            <a:ext cx="10823917" cy="4486275"/>
          </a:xfrm>
        </p:spPr>
        <p:txBody>
          <a:bodyPr/>
          <a:lstStyle/>
          <a:p>
            <a:r>
              <a:rPr lang="en-US" dirty="0"/>
              <a:t>A small number of modules contains most of the defects discovered.</a:t>
            </a:r>
            <a:br>
              <a:rPr lang="en-US" dirty="0"/>
            </a:br>
            <a:br>
              <a:rPr lang="en-US" dirty="0"/>
            </a:br>
            <a:br>
              <a:rPr lang="en-US" dirty="0"/>
            </a:br>
            <a:br>
              <a:rPr lang="en-US" dirty="0"/>
            </a:br>
            <a:br>
              <a:rPr lang="en-US" dirty="0"/>
            </a:br>
            <a:br>
              <a:rPr lang="en-US" dirty="0"/>
            </a:br>
            <a:r>
              <a:rPr lang="en-US" dirty="0"/>
              <a:t> </a:t>
            </a:r>
          </a:p>
        </p:txBody>
      </p:sp>
      <p:pic>
        <p:nvPicPr>
          <p:cNvPr id="7" name="Picture 6">
            <a:extLst>
              <a:ext uri="{FF2B5EF4-FFF2-40B4-BE49-F238E27FC236}">
                <a16:creationId xmlns:a16="http://schemas.microsoft.com/office/drawing/2014/main" id="{1EC2E225-DE8B-4CC7-8BA6-AB512A248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959" y="2744528"/>
            <a:ext cx="6805717" cy="3107632"/>
          </a:xfrm>
          <a:prstGeom prst="rect">
            <a:avLst/>
          </a:prstGeom>
        </p:spPr>
      </p:pic>
    </p:spTree>
    <p:extLst>
      <p:ext uri="{BB962C8B-B14F-4D97-AF65-F5344CB8AC3E}">
        <p14:creationId xmlns:p14="http://schemas.microsoft.com/office/powerpoint/2010/main" val="45253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DB86-02C2-496A-A686-BAF9B7517C84}"/>
              </a:ext>
            </a:extLst>
          </p:cNvPr>
          <p:cNvSpPr>
            <a:spLocks noGrp="1"/>
          </p:cNvSpPr>
          <p:nvPr>
            <p:ph type="title"/>
          </p:nvPr>
        </p:nvSpPr>
        <p:spPr>
          <a:xfrm>
            <a:off x="747889" y="116770"/>
            <a:ext cx="10515600" cy="1325563"/>
          </a:xfrm>
        </p:spPr>
        <p:txBody>
          <a:bodyPr/>
          <a:lstStyle/>
          <a:p>
            <a:r>
              <a:rPr lang="en-US" dirty="0"/>
              <a:t>5) Pesticide Paradox - Tests wear out</a:t>
            </a:r>
          </a:p>
        </p:txBody>
      </p:sp>
      <p:sp>
        <p:nvSpPr>
          <p:cNvPr id="3" name="Content Placeholder 2">
            <a:extLst>
              <a:ext uri="{FF2B5EF4-FFF2-40B4-BE49-F238E27FC236}">
                <a16:creationId xmlns:a16="http://schemas.microsoft.com/office/drawing/2014/main" id="{615CEE3E-F8FF-4317-B503-EF9B95C5B11C}"/>
              </a:ext>
            </a:extLst>
          </p:cNvPr>
          <p:cNvSpPr>
            <a:spLocks noGrp="1"/>
          </p:cNvSpPr>
          <p:nvPr>
            <p:ph idx="1"/>
          </p:nvPr>
        </p:nvSpPr>
        <p:spPr>
          <a:xfrm>
            <a:off x="464234" y="1825625"/>
            <a:ext cx="10889566" cy="4800258"/>
          </a:xfrm>
        </p:spPr>
        <p:txBody>
          <a:bodyPr/>
          <a:lstStyle/>
          <a:p>
            <a:r>
              <a:rPr lang="en-US" dirty="0"/>
              <a:t>If the same kinds of tests are repeated again and again with no longer be able to find any new bugs. </a:t>
            </a:r>
          </a:p>
          <a:p>
            <a:r>
              <a:rPr lang="en-US" dirty="0"/>
              <a:t>Should review the test cases regularly , and add new test case.</a:t>
            </a:r>
          </a:p>
          <a:p>
            <a:pPr marL="0" indent="0">
              <a:buNone/>
            </a:pPr>
            <a:br>
              <a:rPr lang="en-US" dirty="0"/>
            </a:br>
            <a:endParaRPr lang="en-US" dirty="0"/>
          </a:p>
          <a:p>
            <a:pPr marL="0" indent="0">
              <a:buNone/>
            </a:pPr>
            <a:endParaRPr lang="en-US" dirty="0"/>
          </a:p>
        </p:txBody>
      </p:sp>
      <p:pic>
        <p:nvPicPr>
          <p:cNvPr id="5" name="Picture 4">
            <a:extLst>
              <a:ext uri="{FF2B5EF4-FFF2-40B4-BE49-F238E27FC236}">
                <a16:creationId xmlns:a16="http://schemas.microsoft.com/office/drawing/2014/main" id="{29A0E0B2-F4F6-42EC-97E2-CAC420F4B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617" y="3429000"/>
            <a:ext cx="5405172" cy="3196883"/>
          </a:xfrm>
          <a:prstGeom prst="rect">
            <a:avLst/>
          </a:prstGeom>
        </p:spPr>
      </p:pic>
    </p:spTree>
    <p:extLst>
      <p:ext uri="{BB962C8B-B14F-4D97-AF65-F5344CB8AC3E}">
        <p14:creationId xmlns:p14="http://schemas.microsoft.com/office/powerpoint/2010/main" val="176788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665C-BDB0-4194-A06F-C4F08769D895}"/>
              </a:ext>
            </a:extLst>
          </p:cNvPr>
          <p:cNvSpPr>
            <a:spLocks noGrp="1"/>
          </p:cNvSpPr>
          <p:nvPr>
            <p:ph type="title"/>
          </p:nvPr>
        </p:nvSpPr>
        <p:spPr>
          <a:xfrm>
            <a:off x="844062" y="365125"/>
            <a:ext cx="10509738" cy="1224525"/>
          </a:xfrm>
        </p:spPr>
        <p:txBody>
          <a:bodyPr/>
          <a:lstStyle/>
          <a:p>
            <a:r>
              <a:rPr lang="en-US" dirty="0"/>
              <a:t>What is Testing?</a:t>
            </a:r>
          </a:p>
        </p:txBody>
      </p:sp>
      <p:sp>
        <p:nvSpPr>
          <p:cNvPr id="3" name="Content Placeholder 2">
            <a:extLst>
              <a:ext uri="{FF2B5EF4-FFF2-40B4-BE49-F238E27FC236}">
                <a16:creationId xmlns:a16="http://schemas.microsoft.com/office/drawing/2014/main" id="{EABD87B3-49E6-415A-8401-F23D4D176B00}"/>
              </a:ext>
            </a:extLst>
          </p:cNvPr>
          <p:cNvSpPr>
            <a:spLocks noGrp="1"/>
          </p:cNvSpPr>
          <p:nvPr>
            <p:ph idx="1"/>
          </p:nvPr>
        </p:nvSpPr>
        <p:spPr>
          <a:xfrm>
            <a:off x="239152" y="1589650"/>
            <a:ext cx="11816860" cy="4903225"/>
          </a:xfrm>
        </p:spPr>
        <p:txBody>
          <a:bodyPr>
            <a:normAutofit lnSpcReduction="10000"/>
          </a:bodyPr>
          <a:lstStyle/>
          <a:p>
            <a:r>
              <a:rPr lang="en-US" dirty="0"/>
              <a:t>Software testing is a </a:t>
            </a:r>
            <a:r>
              <a:rPr lang="en-US" b="1" dirty="0"/>
              <a:t>process of executing a program</a:t>
            </a:r>
            <a:r>
              <a:rPr lang="ar-JO" b="1" dirty="0"/>
              <a:t> </a:t>
            </a:r>
            <a:r>
              <a:rPr lang="en-US" dirty="0"/>
              <a:t>to find software bugs in different  level of SDLC (Requirement , Analysis  , Design .. Etc.).</a:t>
            </a:r>
            <a:br>
              <a:rPr lang="en-US" dirty="0"/>
            </a:br>
            <a:endParaRPr lang="ar-JO" dirty="0"/>
          </a:p>
          <a:p>
            <a:r>
              <a:rPr lang="en-US" dirty="0"/>
              <a:t>Make sure everything's work as expected !</a:t>
            </a:r>
            <a:br>
              <a:rPr lang="en-US" dirty="0"/>
            </a:br>
            <a:endParaRPr lang="en-US" dirty="0"/>
          </a:p>
          <a:p>
            <a:r>
              <a:rPr lang="en-US" dirty="0"/>
              <a:t>To meets the business (Functional) and technical (Non Functional)  requirements</a:t>
            </a:r>
            <a:r>
              <a:rPr lang="ar-JO" dirty="0"/>
              <a:t>.</a:t>
            </a:r>
            <a:br>
              <a:rPr lang="en-US" dirty="0"/>
            </a:br>
            <a:endParaRPr lang="en-US" dirty="0"/>
          </a:p>
          <a:p>
            <a:r>
              <a:rPr lang="en-US" dirty="0"/>
              <a:t>Software that does not work correctly can lead to many problems, including: </a:t>
            </a:r>
          </a:p>
          <a:p>
            <a:pPr marL="0" indent="0">
              <a:buNone/>
            </a:pPr>
            <a:r>
              <a:rPr lang="en-US" dirty="0"/>
              <a:t>1.loss of money, time, or business reputation </a:t>
            </a:r>
          </a:p>
          <a:p>
            <a:pPr marL="0" indent="0">
              <a:buNone/>
            </a:pPr>
            <a:r>
              <a:rPr lang="en-US" dirty="0"/>
              <a:t>2. Injury or death  (Embedded system).</a:t>
            </a:r>
          </a:p>
          <a:p>
            <a:pPr marL="0" indent="0">
              <a:buNone/>
            </a:pPr>
            <a:endParaRPr lang="en-US" dirty="0"/>
          </a:p>
        </p:txBody>
      </p:sp>
    </p:spTree>
    <p:extLst>
      <p:ext uri="{BB962C8B-B14F-4D97-AF65-F5344CB8AC3E}">
        <p14:creationId xmlns:p14="http://schemas.microsoft.com/office/powerpoint/2010/main" val="3949934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65E-C051-48F4-9272-A41E6968D67E}"/>
              </a:ext>
            </a:extLst>
          </p:cNvPr>
          <p:cNvSpPr>
            <a:spLocks noGrp="1"/>
          </p:cNvSpPr>
          <p:nvPr>
            <p:ph type="title"/>
          </p:nvPr>
        </p:nvSpPr>
        <p:spPr/>
        <p:txBody>
          <a:bodyPr/>
          <a:lstStyle/>
          <a:p>
            <a:r>
              <a:rPr lang="en-US" dirty="0"/>
              <a:t>6) Testing is Context Dependent</a:t>
            </a:r>
            <a:br>
              <a:rPr lang="en-US" dirty="0"/>
            </a:br>
            <a:endParaRPr lang="en-US" dirty="0"/>
          </a:p>
        </p:txBody>
      </p:sp>
      <p:sp>
        <p:nvSpPr>
          <p:cNvPr id="3" name="Content Placeholder 2">
            <a:extLst>
              <a:ext uri="{FF2B5EF4-FFF2-40B4-BE49-F238E27FC236}">
                <a16:creationId xmlns:a16="http://schemas.microsoft.com/office/drawing/2014/main" id="{4E7C8BEC-337A-4515-8626-EE5F13183FB4}"/>
              </a:ext>
            </a:extLst>
          </p:cNvPr>
          <p:cNvSpPr>
            <a:spLocks noGrp="1"/>
          </p:cNvSpPr>
          <p:nvPr>
            <p:ph idx="1"/>
          </p:nvPr>
        </p:nvSpPr>
        <p:spPr/>
        <p:txBody>
          <a:bodyPr/>
          <a:lstStyle/>
          <a:p>
            <a:r>
              <a:rPr lang="en-US" dirty="0"/>
              <a:t>Testing is basically context dependent Based on system , type of testing for e-commerce website is different of bank website. </a:t>
            </a:r>
            <a:br>
              <a:rPr lang="ar-JO" dirty="0"/>
            </a:br>
            <a:br>
              <a:rPr lang="ar-JO" dirty="0"/>
            </a:br>
            <a:br>
              <a:rPr lang="ar-JO" dirty="0"/>
            </a:br>
            <a:br>
              <a:rPr lang="ar-JO" dirty="0"/>
            </a:br>
            <a:endParaRPr lang="en-US" dirty="0"/>
          </a:p>
        </p:txBody>
      </p:sp>
      <p:pic>
        <p:nvPicPr>
          <p:cNvPr id="5" name="Picture 4">
            <a:extLst>
              <a:ext uri="{FF2B5EF4-FFF2-40B4-BE49-F238E27FC236}">
                <a16:creationId xmlns:a16="http://schemas.microsoft.com/office/drawing/2014/main" id="{E8BEEA03-9BF3-4412-8306-1C00130C1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67" y="2954022"/>
            <a:ext cx="8823411" cy="2644919"/>
          </a:xfrm>
          <a:prstGeom prst="rect">
            <a:avLst/>
          </a:prstGeom>
        </p:spPr>
      </p:pic>
    </p:spTree>
    <p:extLst>
      <p:ext uri="{BB962C8B-B14F-4D97-AF65-F5344CB8AC3E}">
        <p14:creationId xmlns:p14="http://schemas.microsoft.com/office/powerpoint/2010/main" val="3819803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7EE3-06A7-425F-92F2-E724477CAB9E}"/>
              </a:ext>
            </a:extLst>
          </p:cNvPr>
          <p:cNvSpPr>
            <a:spLocks noGrp="1"/>
          </p:cNvSpPr>
          <p:nvPr>
            <p:ph type="title"/>
          </p:nvPr>
        </p:nvSpPr>
        <p:spPr>
          <a:xfrm>
            <a:off x="838200" y="365125"/>
            <a:ext cx="10515600" cy="1331153"/>
          </a:xfrm>
        </p:spPr>
        <p:txBody>
          <a:bodyPr/>
          <a:lstStyle/>
          <a:p>
            <a:r>
              <a:rPr lang="en-US" dirty="0"/>
              <a:t>7) Absence-of-Errors Fallacy</a:t>
            </a:r>
            <a:br>
              <a:rPr lang="en-US" dirty="0"/>
            </a:br>
            <a:endParaRPr lang="en-US" dirty="0"/>
          </a:p>
        </p:txBody>
      </p:sp>
      <p:sp>
        <p:nvSpPr>
          <p:cNvPr id="3" name="Content Placeholder 2">
            <a:extLst>
              <a:ext uri="{FF2B5EF4-FFF2-40B4-BE49-F238E27FC236}">
                <a16:creationId xmlns:a16="http://schemas.microsoft.com/office/drawing/2014/main" id="{55F9CF9A-3F98-42F0-8D38-C4598DC69F85}"/>
              </a:ext>
            </a:extLst>
          </p:cNvPr>
          <p:cNvSpPr>
            <a:spLocks noGrp="1"/>
          </p:cNvSpPr>
          <p:nvPr>
            <p:ph idx="1"/>
          </p:nvPr>
        </p:nvSpPr>
        <p:spPr>
          <a:xfrm>
            <a:off x="838200" y="1351722"/>
            <a:ext cx="10744200" cy="5506277"/>
          </a:xfrm>
        </p:spPr>
        <p:txBody>
          <a:bodyPr/>
          <a:lstStyle/>
          <a:p>
            <a:r>
              <a:rPr lang="en-US" dirty="0"/>
              <a:t>If the system built is unusable and does not fulfil the user’s needs and expectations then finding and fixing defects does not help.</a:t>
            </a:r>
            <a:endParaRPr lang="ar-JO" dirty="0"/>
          </a:p>
          <a:p>
            <a:r>
              <a:rPr lang="en-US" dirty="0"/>
              <a:t>Fulfill User needs … Then … Find Defects.</a:t>
            </a:r>
          </a:p>
          <a:p>
            <a:pPr marL="0" indent="0">
              <a:buNone/>
            </a:pPr>
            <a:br>
              <a:rPr lang="en-US" dirty="0"/>
            </a:br>
            <a:endParaRPr lang="en-US" dirty="0"/>
          </a:p>
        </p:txBody>
      </p:sp>
      <p:pic>
        <p:nvPicPr>
          <p:cNvPr id="5" name="Picture 4">
            <a:extLst>
              <a:ext uri="{FF2B5EF4-FFF2-40B4-BE49-F238E27FC236}">
                <a16:creationId xmlns:a16="http://schemas.microsoft.com/office/drawing/2014/main" id="{CA831E1E-2C08-4BEE-A79E-AA8D13A5D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04" y="2787650"/>
            <a:ext cx="9525000" cy="3705225"/>
          </a:xfrm>
          <a:prstGeom prst="rect">
            <a:avLst/>
          </a:prstGeom>
        </p:spPr>
      </p:pic>
    </p:spTree>
    <p:extLst>
      <p:ext uri="{BB962C8B-B14F-4D97-AF65-F5344CB8AC3E}">
        <p14:creationId xmlns:p14="http://schemas.microsoft.com/office/powerpoint/2010/main" val="4071740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EC82-9F32-45B5-BFA2-FBEEB3B19BB9}"/>
              </a:ext>
            </a:extLst>
          </p:cNvPr>
          <p:cNvSpPr>
            <a:spLocks noGrp="1"/>
          </p:cNvSpPr>
          <p:nvPr>
            <p:ph type="title"/>
          </p:nvPr>
        </p:nvSpPr>
        <p:spPr>
          <a:xfrm>
            <a:off x="925537" y="224447"/>
            <a:ext cx="10340926" cy="732790"/>
          </a:xfrm>
        </p:spPr>
        <p:txBody>
          <a:bodyPr/>
          <a:lstStyle/>
          <a:p>
            <a:r>
              <a:rPr lang="en-US" b="1" dirty="0"/>
              <a:t>Test Process </a:t>
            </a:r>
            <a:endParaRPr lang="en-US" dirty="0"/>
          </a:p>
        </p:txBody>
      </p:sp>
      <p:sp>
        <p:nvSpPr>
          <p:cNvPr id="3" name="Content Placeholder 2">
            <a:extLst>
              <a:ext uri="{FF2B5EF4-FFF2-40B4-BE49-F238E27FC236}">
                <a16:creationId xmlns:a16="http://schemas.microsoft.com/office/drawing/2014/main" id="{384D66A7-037E-49B5-A83A-B12DBA6DED19}"/>
              </a:ext>
            </a:extLst>
          </p:cNvPr>
          <p:cNvSpPr>
            <a:spLocks noGrp="1"/>
          </p:cNvSpPr>
          <p:nvPr>
            <p:ph idx="1"/>
          </p:nvPr>
        </p:nvSpPr>
        <p:spPr>
          <a:xfrm>
            <a:off x="0" y="1181687"/>
            <a:ext cx="12056012" cy="5676314"/>
          </a:xfrm>
        </p:spPr>
        <p:txBody>
          <a:bodyPr/>
          <a:lstStyle/>
          <a:p>
            <a:r>
              <a:rPr lang="en-US" dirty="0"/>
              <a:t>There is no one universal software test process, but there are common sets of test activities</a:t>
            </a:r>
            <a:r>
              <a:rPr lang="ar-JO" dirty="0"/>
              <a:t>.</a:t>
            </a:r>
          </a:p>
          <a:p>
            <a:endParaRPr lang="ar-JO" dirty="0"/>
          </a:p>
          <a:p>
            <a:pPr marL="0" indent="0">
              <a:buNone/>
            </a:pPr>
            <a:endParaRPr lang="en-US" dirty="0"/>
          </a:p>
        </p:txBody>
      </p:sp>
      <p:pic>
        <p:nvPicPr>
          <p:cNvPr id="5" name="Picture 4">
            <a:extLst>
              <a:ext uri="{FF2B5EF4-FFF2-40B4-BE49-F238E27FC236}">
                <a16:creationId xmlns:a16="http://schemas.microsoft.com/office/drawing/2014/main" id="{EE49C731-B3C4-4818-ABFC-42006ECD3471}"/>
              </a:ext>
            </a:extLst>
          </p:cNvPr>
          <p:cNvPicPr>
            <a:picLocks noChangeAspect="1"/>
          </p:cNvPicPr>
          <p:nvPr/>
        </p:nvPicPr>
        <p:blipFill>
          <a:blip r:embed="rId2"/>
          <a:stretch>
            <a:fillRect/>
          </a:stretch>
        </p:blipFill>
        <p:spPr>
          <a:xfrm>
            <a:off x="1102756" y="2219046"/>
            <a:ext cx="9456400" cy="4240799"/>
          </a:xfrm>
          <a:prstGeom prst="rect">
            <a:avLst/>
          </a:prstGeom>
        </p:spPr>
      </p:pic>
    </p:spTree>
    <p:extLst>
      <p:ext uri="{BB962C8B-B14F-4D97-AF65-F5344CB8AC3E}">
        <p14:creationId xmlns:p14="http://schemas.microsoft.com/office/powerpoint/2010/main" val="3272905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D411-C7D9-41EA-B2C4-A7C07E677A45}"/>
              </a:ext>
            </a:extLst>
          </p:cNvPr>
          <p:cNvSpPr>
            <a:spLocks noGrp="1"/>
          </p:cNvSpPr>
          <p:nvPr>
            <p:ph type="title"/>
          </p:nvPr>
        </p:nvSpPr>
        <p:spPr>
          <a:xfrm>
            <a:off x="1688123" y="0"/>
            <a:ext cx="9665676" cy="991772"/>
          </a:xfrm>
        </p:spPr>
        <p:txBody>
          <a:bodyPr>
            <a:normAutofit/>
          </a:bodyPr>
          <a:lstStyle/>
          <a:p>
            <a:r>
              <a:rPr lang="en-US" dirty="0"/>
              <a:t>Test Activities</a:t>
            </a:r>
            <a:r>
              <a:rPr lang="en-US" b="1" dirty="0"/>
              <a:t> </a:t>
            </a:r>
            <a:endParaRPr lang="en-US" dirty="0"/>
          </a:p>
        </p:txBody>
      </p:sp>
      <p:pic>
        <p:nvPicPr>
          <p:cNvPr id="14" name="Content Placeholder 13">
            <a:extLst>
              <a:ext uri="{FF2B5EF4-FFF2-40B4-BE49-F238E27FC236}">
                <a16:creationId xmlns:a16="http://schemas.microsoft.com/office/drawing/2014/main" id="{5B1A751B-184C-4425-AD99-1BC2C6A50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716" y="1308282"/>
            <a:ext cx="7979143" cy="4241435"/>
          </a:xfrm>
        </p:spPr>
      </p:pic>
    </p:spTree>
    <p:extLst>
      <p:ext uri="{BB962C8B-B14F-4D97-AF65-F5344CB8AC3E}">
        <p14:creationId xmlns:p14="http://schemas.microsoft.com/office/powerpoint/2010/main" val="1444520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D4FA-3732-426C-9552-91BF0189DB02}"/>
              </a:ext>
            </a:extLst>
          </p:cNvPr>
          <p:cNvSpPr>
            <a:spLocks noGrp="1"/>
          </p:cNvSpPr>
          <p:nvPr>
            <p:ph type="title"/>
          </p:nvPr>
        </p:nvSpPr>
        <p:spPr/>
        <p:txBody>
          <a:bodyPr/>
          <a:lstStyle/>
          <a:p>
            <a:r>
              <a:rPr lang="en-US" dirty="0"/>
              <a:t>Test Planning</a:t>
            </a:r>
            <a:br>
              <a:rPr lang="en-US" dirty="0"/>
            </a:br>
            <a:endParaRPr lang="en-US" dirty="0"/>
          </a:p>
        </p:txBody>
      </p:sp>
      <p:pic>
        <p:nvPicPr>
          <p:cNvPr id="5" name="Content Placeholder 4">
            <a:extLst>
              <a:ext uri="{FF2B5EF4-FFF2-40B4-BE49-F238E27FC236}">
                <a16:creationId xmlns:a16="http://schemas.microsoft.com/office/drawing/2014/main" id="{F35B4C2C-D3D5-4E85-85D4-6705ABACE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3888" y="1535942"/>
            <a:ext cx="7884223" cy="4288081"/>
          </a:xfrm>
        </p:spPr>
      </p:pic>
    </p:spTree>
    <p:extLst>
      <p:ext uri="{BB962C8B-B14F-4D97-AF65-F5344CB8AC3E}">
        <p14:creationId xmlns:p14="http://schemas.microsoft.com/office/powerpoint/2010/main" val="33175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E49D-8A86-4AAD-BCC3-598E3E5E86B1}"/>
              </a:ext>
            </a:extLst>
          </p:cNvPr>
          <p:cNvSpPr>
            <a:spLocks noGrp="1"/>
          </p:cNvSpPr>
          <p:nvPr>
            <p:ph type="title"/>
          </p:nvPr>
        </p:nvSpPr>
        <p:spPr/>
        <p:txBody>
          <a:bodyPr/>
          <a:lstStyle/>
          <a:p>
            <a:r>
              <a:rPr lang="en-US" dirty="0"/>
              <a:t>Test Control</a:t>
            </a:r>
            <a:br>
              <a:rPr lang="en-US" dirty="0"/>
            </a:br>
            <a:endParaRPr lang="en-US" dirty="0"/>
          </a:p>
        </p:txBody>
      </p:sp>
      <p:pic>
        <p:nvPicPr>
          <p:cNvPr id="5" name="Content Placeholder 4">
            <a:extLst>
              <a:ext uri="{FF2B5EF4-FFF2-40B4-BE49-F238E27FC236}">
                <a16:creationId xmlns:a16="http://schemas.microsoft.com/office/drawing/2014/main" id="{740B5A80-EA74-4C11-9B8E-24B997AFF9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476" y="1690688"/>
            <a:ext cx="7865048" cy="4231810"/>
          </a:xfrm>
        </p:spPr>
      </p:pic>
    </p:spTree>
    <p:extLst>
      <p:ext uri="{BB962C8B-B14F-4D97-AF65-F5344CB8AC3E}">
        <p14:creationId xmlns:p14="http://schemas.microsoft.com/office/powerpoint/2010/main" val="281019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0CCE-389E-471C-991A-08BA30857993}"/>
              </a:ext>
            </a:extLst>
          </p:cNvPr>
          <p:cNvSpPr>
            <a:spLocks noGrp="1"/>
          </p:cNvSpPr>
          <p:nvPr>
            <p:ph type="title"/>
          </p:nvPr>
        </p:nvSpPr>
        <p:spPr>
          <a:xfrm>
            <a:off x="351692" y="168813"/>
            <a:ext cx="11002108" cy="1521876"/>
          </a:xfrm>
        </p:spPr>
        <p:txBody>
          <a:bodyPr>
            <a:normAutofit fontScale="90000"/>
          </a:bodyPr>
          <a:lstStyle/>
          <a:p>
            <a:br>
              <a:rPr lang="en-US" dirty="0"/>
            </a:br>
            <a:br>
              <a:rPr lang="en-US" dirty="0"/>
            </a:br>
            <a:r>
              <a:rPr lang="en-US" dirty="0"/>
              <a:t>Test Analysis ““ What To Test ?“ and Test Design “How to Test</a:t>
            </a:r>
            <a:r>
              <a:rPr lang="en-US" b="1" dirty="0"/>
              <a:t>” </a:t>
            </a:r>
            <a:br>
              <a:rPr lang="en-US" dirty="0"/>
            </a:br>
            <a:br>
              <a:rPr lang="en-US" dirty="0"/>
            </a:br>
            <a:endParaRPr lang="en-US" dirty="0"/>
          </a:p>
        </p:txBody>
      </p:sp>
      <p:pic>
        <p:nvPicPr>
          <p:cNvPr id="5" name="Content Placeholder 4">
            <a:extLst>
              <a:ext uri="{FF2B5EF4-FFF2-40B4-BE49-F238E27FC236}">
                <a16:creationId xmlns:a16="http://schemas.microsoft.com/office/drawing/2014/main" id="{ABE4B6C5-BF95-45B8-B988-176F60B54C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303" y="1995577"/>
            <a:ext cx="7386886" cy="4178104"/>
          </a:xfrm>
        </p:spPr>
      </p:pic>
    </p:spTree>
    <p:extLst>
      <p:ext uri="{BB962C8B-B14F-4D97-AF65-F5344CB8AC3E}">
        <p14:creationId xmlns:p14="http://schemas.microsoft.com/office/powerpoint/2010/main" val="240176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2A20-A444-4DE3-9E30-9FAEBAAC4D9C}"/>
              </a:ext>
            </a:extLst>
          </p:cNvPr>
          <p:cNvSpPr>
            <a:spLocks noGrp="1"/>
          </p:cNvSpPr>
          <p:nvPr>
            <p:ph type="title"/>
          </p:nvPr>
        </p:nvSpPr>
        <p:spPr/>
        <p:txBody>
          <a:bodyPr/>
          <a:lstStyle/>
          <a:p>
            <a:r>
              <a:rPr lang="en-US" dirty="0"/>
              <a:t>Test Implementation</a:t>
            </a:r>
            <a:br>
              <a:rPr lang="en-US" dirty="0"/>
            </a:br>
            <a:endParaRPr lang="en-US" dirty="0"/>
          </a:p>
        </p:txBody>
      </p:sp>
      <p:pic>
        <p:nvPicPr>
          <p:cNvPr id="5" name="Content Placeholder 4">
            <a:extLst>
              <a:ext uri="{FF2B5EF4-FFF2-40B4-BE49-F238E27FC236}">
                <a16:creationId xmlns:a16="http://schemas.microsoft.com/office/drawing/2014/main" id="{7F384F91-7A6A-4D15-9911-2F13BDF3D8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1169" y="1606281"/>
            <a:ext cx="8009661" cy="4521865"/>
          </a:xfrm>
        </p:spPr>
      </p:pic>
    </p:spTree>
    <p:extLst>
      <p:ext uri="{BB962C8B-B14F-4D97-AF65-F5344CB8AC3E}">
        <p14:creationId xmlns:p14="http://schemas.microsoft.com/office/powerpoint/2010/main" val="1976881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F4D5-31A7-464C-B0E7-692ABD20A4DD}"/>
              </a:ext>
            </a:extLst>
          </p:cNvPr>
          <p:cNvSpPr>
            <a:spLocks noGrp="1"/>
          </p:cNvSpPr>
          <p:nvPr>
            <p:ph type="title"/>
          </p:nvPr>
        </p:nvSpPr>
        <p:spPr>
          <a:xfrm>
            <a:off x="838199" y="95849"/>
            <a:ext cx="10515600" cy="1325563"/>
          </a:xfrm>
        </p:spPr>
        <p:txBody>
          <a:bodyPr/>
          <a:lstStyle/>
          <a:p>
            <a:r>
              <a:rPr lang="en-US" dirty="0"/>
              <a:t>Test Execution</a:t>
            </a:r>
          </a:p>
        </p:txBody>
      </p:sp>
      <p:pic>
        <p:nvPicPr>
          <p:cNvPr id="5" name="Content Placeholder 4">
            <a:extLst>
              <a:ext uri="{FF2B5EF4-FFF2-40B4-BE49-F238E27FC236}">
                <a16:creationId xmlns:a16="http://schemas.microsoft.com/office/drawing/2014/main" id="{71164083-036A-45D9-AB3D-1C7E4AC2C5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219" y="1590224"/>
            <a:ext cx="7838267" cy="4358420"/>
          </a:xfrm>
        </p:spPr>
      </p:pic>
    </p:spTree>
    <p:extLst>
      <p:ext uri="{BB962C8B-B14F-4D97-AF65-F5344CB8AC3E}">
        <p14:creationId xmlns:p14="http://schemas.microsoft.com/office/powerpoint/2010/main" val="1218182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A392-5461-46D2-A66A-1F3F794BD1F9}"/>
              </a:ext>
            </a:extLst>
          </p:cNvPr>
          <p:cNvSpPr>
            <a:spLocks noGrp="1"/>
          </p:cNvSpPr>
          <p:nvPr>
            <p:ph type="title"/>
          </p:nvPr>
        </p:nvSpPr>
        <p:spPr>
          <a:xfrm>
            <a:off x="956602" y="365126"/>
            <a:ext cx="10397197" cy="936138"/>
          </a:xfrm>
        </p:spPr>
        <p:txBody>
          <a:bodyPr>
            <a:normAutofit fontScale="90000"/>
          </a:bodyPr>
          <a:lstStyle/>
          <a:p>
            <a:r>
              <a:rPr lang="en-US" dirty="0"/>
              <a:t>Evaluating Exit Criteria and Reporting</a:t>
            </a:r>
            <a:r>
              <a:rPr lang="ar-JO" dirty="0"/>
              <a:t> </a:t>
            </a:r>
            <a:r>
              <a:rPr lang="en-US" dirty="0"/>
              <a:t>-</a:t>
            </a:r>
            <a:r>
              <a:rPr lang="ar-JO" dirty="0"/>
              <a:t> </a:t>
            </a:r>
            <a:r>
              <a:rPr lang="en-US" b="1" dirty="0"/>
              <a:t>Test Completion </a:t>
            </a:r>
            <a:endParaRPr lang="en-US" dirty="0"/>
          </a:p>
        </p:txBody>
      </p:sp>
      <p:pic>
        <p:nvPicPr>
          <p:cNvPr id="5" name="Content Placeholder 4">
            <a:extLst>
              <a:ext uri="{FF2B5EF4-FFF2-40B4-BE49-F238E27FC236}">
                <a16:creationId xmlns:a16="http://schemas.microsoft.com/office/drawing/2014/main" id="{820E3B0F-8420-4374-9E0F-592B88706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426" y="1693090"/>
            <a:ext cx="7889148" cy="4285680"/>
          </a:xfrm>
        </p:spPr>
      </p:pic>
    </p:spTree>
    <p:extLst>
      <p:ext uri="{BB962C8B-B14F-4D97-AF65-F5344CB8AC3E}">
        <p14:creationId xmlns:p14="http://schemas.microsoft.com/office/powerpoint/2010/main" val="9550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BC14-CF7E-4C5E-804D-BFDF4752336B}"/>
              </a:ext>
            </a:extLst>
          </p:cNvPr>
          <p:cNvSpPr>
            <a:spLocks noGrp="1"/>
          </p:cNvSpPr>
          <p:nvPr>
            <p:ph type="title"/>
          </p:nvPr>
        </p:nvSpPr>
        <p:spPr/>
        <p:txBody>
          <a:bodyPr/>
          <a:lstStyle/>
          <a:p>
            <a:r>
              <a:rPr lang="en-US" dirty="0"/>
              <a:t>What is Testing?</a:t>
            </a:r>
          </a:p>
        </p:txBody>
      </p:sp>
      <p:sp>
        <p:nvSpPr>
          <p:cNvPr id="3" name="Content Placeholder 2">
            <a:extLst>
              <a:ext uri="{FF2B5EF4-FFF2-40B4-BE49-F238E27FC236}">
                <a16:creationId xmlns:a16="http://schemas.microsoft.com/office/drawing/2014/main" id="{6CD68563-4CC9-42BA-8761-AD1FB3B15CC9}"/>
              </a:ext>
            </a:extLst>
          </p:cNvPr>
          <p:cNvSpPr>
            <a:spLocks noGrp="1"/>
          </p:cNvSpPr>
          <p:nvPr>
            <p:ph idx="1"/>
          </p:nvPr>
        </p:nvSpPr>
        <p:spPr>
          <a:xfrm>
            <a:off x="228200" y="1690688"/>
            <a:ext cx="11855948" cy="5167311"/>
          </a:xfrm>
        </p:spPr>
        <p:txBody>
          <a:bodyPr/>
          <a:lstStyle/>
          <a:p>
            <a:r>
              <a:rPr lang="en-US" dirty="0"/>
              <a:t>Software Testing ≠ Test Execution </a:t>
            </a:r>
          </a:p>
          <a:p>
            <a:r>
              <a:rPr lang="en-US" dirty="0"/>
              <a:t>Software testing is a process which includes many different activities </a:t>
            </a:r>
          </a:p>
          <a:p>
            <a:r>
              <a:rPr lang="en-US" dirty="0"/>
              <a:t>Execution is only one of these activities. </a:t>
            </a:r>
          </a:p>
          <a:p>
            <a:endParaRPr lang="en-US" dirty="0"/>
          </a:p>
          <a:p>
            <a:pPr marL="0" indent="0">
              <a:buNone/>
            </a:pPr>
            <a:endParaRPr lang="en-US" dirty="0"/>
          </a:p>
        </p:txBody>
      </p:sp>
      <p:pic>
        <p:nvPicPr>
          <p:cNvPr id="4" name="Picture 3">
            <a:extLst>
              <a:ext uri="{FF2B5EF4-FFF2-40B4-BE49-F238E27FC236}">
                <a16:creationId xmlns:a16="http://schemas.microsoft.com/office/drawing/2014/main" id="{E8B414F3-BB5D-4F72-A138-E188BA152C4F}"/>
              </a:ext>
            </a:extLst>
          </p:cNvPr>
          <p:cNvPicPr>
            <a:picLocks noChangeAspect="1"/>
          </p:cNvPicPr>
          <p:nvPr/>
        </p:nvPicPr>
        <p:blipFill>
          <a:blip r:embed="rId2"/>
          <a:stretch>
            <a:fillRect/>
          </a:stretch>
        </p:blipFill>
        <p:spPr>
          <a:xfrm>
            <a:off x="7276113" y="3310062"/>
            <a:ext cx="4532943" cy="3182813"/>
          </a:xfrm>
          <a:prstGeom prst="rect">
            <a:avLst/>
          </a:prstGeom>
        </p:spPr>
      </p:pic>
    </p:spTree>
    <p:extLst>
      <p:ext uri="{BB962C8B-B14F-4D97-AF65-F5344CB8AC3E}">
        <p14:creationId xmlns:p14="http://schemas.microsoft.com/office/powerpoint/2010/main" val="1830130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D473-A13E-4485-B6A5-68600219C442}"/>
              </a:ext>
            </a:extLst>
          </p:cNvPr>
          <p:cNvSpPr>
            <a:spLocks noGrp="1"/>
          </p:cNvSpPr>
          <p:nvPr>
            <p:ph type="title"/>
          </p:nvPr>
        </p:nvSpPr>
        <p:spPr/>
        <p:txBody>
          <a:bodyPr/>
          <a:lstStyle/>
          <a:p>
            <a:r>
              <a:rPr lang="en-US" dirty="0"/>
              <a:t>Test Closure Activities - Test Completion </a:t>
            </a:r>
            <a:br>
              <a:rPr lang="en-US" dirty="0"/>
            </a:br>
            <a:endParaRPr lang="en-US" dirty="0"/>
          </a:p>
        </p:txBody>
      </p:sp>
      <p:pic>
        <p:nvPicPr>
          <p:cNvPr id="5" name="Content Placeholder 4">
            <a:extLst>
              <a:ext uri="{FF2B5EF4-FFF2-40B4-BE49-F238E27FC236}">
                <a16:creationId xmlns:a16="http://schemas.microsoft.com/office/drawing/2014/main" id="{B51EB60D-C0E3-4BAD-854D-F340C8861B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024" y="1435955"/>
            <a:ext cx="7734798" cy="4627219"/>
          </a:xfrm>
        </p:spPr>
      </p:pic>
    </p:spTree>
    <p:extLst>
      <p:ext uri="{BB962C8B-B14F-4D97-AF65-F5344CB8AC3E}">
        <p14:creationId xmlns:p14="http://schemas.microsoft.com/office/powerpoint/2010/main" val="2798055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4B38-42CC-46BF-B845-B0A40A950E3E}"/>
              </a:ext>
            </a:extLst>
          </p:cNvPr>
          <p:cNvSpPr>
            <a:spLocks noGrp="1"/>
          </p:cNvSpPr>
          <p:nvPr>
            <p:ph type="title"/>
          </p:nvPr>
        </p:nvSpPr>
        <p:spPr>
          <a:xfrm>
            <a:off x="1744393" y="0"/>
            <a:ext cx="9932963" cy="450801"/>
          </a:xfrm>
        </p:spPr>
        <p:txBody>
          <a:bodyPr>
            <a:normAutofit fontScale="90000"/>
          </a:bodyPr>
          <a:lstStyle/>
          <a:p>
            <a:r>
              <a:rPr lang="en-US" b="1" dirty="0"/>
              <a:t>Test Summary Report </a:t>
            </a:r>
            <a:endParaRPr lang="en-US" dirty="0"/>
          </a:p>
        </p:txBody>
      </p:sp>
      <p:pic>
        <p:nvPicPr>
          <p:cNvPr id="4" name="Content Placeholder 3">
            <a:extLst>
              <a:ext uri="{FF2B5EF4-FFF2-40B4-BE49-F238E27FC236}">
                <a16:creationId xmlns:a16="http://schemas.microsoft.com/office/drawing/2014/main" id="{5F5C70DA-E577-40B5-80AD-DA1B8755E4CA}"/>
              </a:ext>
            </a:extLst>
          </p:cNvPr>
          <p:cNvPicPr>
            <a:picLocks noGrp="1" noChangeAspect="1"/>
          </p:cNvPicPr>
          <p:nvPr>
            <p:ph idx="1"/>
          </p:nvPr>
        </p:nvPicPr>
        <p:blipFill>
          <a:blip r:embed="rId2"/>
          <a:stretch>
            <a:fillRect/>
          </a:stretch>
        </p:blipFill>
        <p:spPr>
          <a:xfrm>
            <a:off x="1266092" y="450801"/>
            <a:ext cx="7315200" cy="6063120"/>
          </a:xfrm>
          <a:prstGeom prst="rect">
            <a:avLst/>
          </a:prstGeom>
        </p:spPr>
      </p:pic>
    </p:spTree>
    <p:extLst>
      <p:ext uri="{BB962C8B-B14F-4D97-AF65-F5344CB8AC3E}">
        <p14:creationId xmlns:p14="http://schemas.microsoft.com/office/powerpoint/2010/main" val="2486423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A102-91AA-4024-8F82-AE2C2F6C3866}"/>
              </a:ext>
            </a:extLst>
          </p:cNvPr>
          <p:cNvSpPr>
            <a:spLocks noGrp="1"/>
          </p:cNvSpPr>
          <p:nvPr>
            <p:ph type="title"/>
          </p:nvPr>
        </p:nvSpPr>
        <p:spPr>
          <a:xfrm>
            <a:off x="838200" y="365126"/>
            <a:ext cx="10515600" cy="1121832"/>
          </a:xfrm>
        </p:spPr>
        <p:txBody>
          <a:bodyPr/>
          <a:lstStyle/>
          <a:p>
            <a:r>
              <a:rPr lang="en-US" b="1" dirty="0" err="1"/>
              <a:t>Testware</a:t>
            </a:r>
            <a:r>
              <a:rPr lang="en-US" b="1" dirty="0"/>
              <a:t> - Test Work Products</a:t>
            </a:r>
          </a:p>
        </p:txBody>
      </p:sp>
      <p:sp>
        <p:nvSpPr>
          <p:cNvPr id="3" name="Content Placeholder 2">
            <a:extLst>
              <a:ext uri="{FF2B5EF4-FFF2-40B4-BE49-F238E27FC236}">
                <a16:creationId xmlns:a16="http://schemas.microsoft.com/office/drawing/2014/main" id="{4F481C03-51D9-4BA6-B652-EE6B83128293}"/>
              </a:ext>
            </a:extLst>
          </p:cNvPr>
          <p:cNvSpPr>
            <a:spLocks noGrp="1"/>
          </p:cNvSpPr>
          <p:nvPr>
            <p:ph idx="1"/>
          </p:nvPr>
        </p:nvSpPr>
        <p:spPr>
          <a:xfrm>
            <a:off x="79021" y="1486958"/>
            <a:ext cx="11458223" cy="5252510"/>
          </a:xfrm>
        </p:spPr>
        <p:txBody>
          <a:bodyPr/>
          <a:lstStyle/>
          <a:p>
            <a:r>
              <a:rPr lang="en-US" dirty="0" err="1"/>
              <a:t>Testware</a:t>
            </a:r>
            <a:r>
              <a:rPr lang="en-US" dirty="0"/>
              <a:t> is created as </a:t>
            </a:r>
            <a:r>
              <a:rPr lang="en-US" b="1" dirty="0"/>
              <a:t>output</a:t>
            </a:r>
            <a:r>
              <a:rPr lang="en-US" dirty="0"/>
              <a:t> work products from the test activities.</a:t>
            </a:r>
          </a:p>
          <a:p>
            <a:pPr marL="0" indent="0">
              <a:buNone/>
            </a:pPr>
            <a:br>
              <a:rPr lang="en-US" dirty="0"/>
            </a:br>
            <a:br>
              <a:rPr lang="en-US" dirty="0"/>
            </a:br>
            <a:endParaRPr lang="en-US" dirty="0"/>
          </a:p>
          <a:p>
            <a:endParaRPr lang="en-US" dirty="0"/>
          </a:p>
        </p:txBody>
      </p:sp>
      <p:graphicFrame>
        <p:nvGraphicFramePr>
          <p:cNvPr id="4" name="Table 3">
            <a:extLst>
              <a:ext uri="{FF2B5EF4-FFF2-40B4-BE49-F238E27FC236}">
                <a16:creationId xmlns:a16="http://schemas.microsoft.com/office/drawing/2014/main" id="{8428479E-5760-4F47-9067-FD62EF8B02F4}"/>
              </a:ext>
            </a:extLst>
          </p:cNvPr>
          <p:cNvGraphicFramePr>
            <a:graphicFrameLocks noGrp="1"/>
          </p:cNvGraphicFramePr>
          <p:nvPr>
            <p:extLst>
              <p:ext uri="{D42A27DB-BD31-4B8C-83A1-F6EECF244321}">
                <p14:modId xmlns:p14="http://schemas.microsoft.com/office/powerpoint/2010/main" val="2644516618"/>
              </p:ext>
            </p:extLst>
          </p:nvPr>
        </p:nvGraphicFramePr>
        <p:xfrm>
          <a:off x="293510" y="2029176"/>
          <a:ext cx="10515600" cy="4597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65355402"/>
                    </a:ext>
                  </a:extLst>
                </a:gridCol>
                <a:gridCol w="5257800">
                  <a:extLst>
                    <a:ext uri="{9D8B030D-6E8A-4147-A177-3AD203B41FA5}">
                      <a16:colId xmlns:a16="http://schemas.microsoft.com/office/drawing/2014/main" val="1094699486"/>
                    </a:ext>
                  </a:extLst>
                </a:gridCol>
              </a:tblGrid>
              <a:tr h="370840">
                <a:tc>
                  <a:txBody>
                    <a:bodyPr/>
                    <a:lstStyle/>
                    <a:p>
                      <a:r>
                        <a:rPr lang="en-US" dirty="0"/>
                        <a:t>Test Activities</a:t>
                      </a:r>
                      <a:r>
                        <a:rPr lang="en-US" b="1" dirty="0"/>
                        <a:t> </a:t>
                      </a:r>
                      <a:endParaRPr lang="en-US" dirty="0"/>
                    </a:p>
                  </a:txBody>
                  <a:tcPr/>
                </a:tc>
                <a:tc>
                  <a:txBody>
                    <a:bodyPr/>
                    <a:lstStyle/>
                    <a:p>
                      <a:r>
                        <a:rPr lang="en-US" b="1" dirty="0"/>
                        <a:t>Work Products</a:t>
                      </a:r>
                      <a:endParaRPr lang="en-US" dirty="0"/>
                    </a:p>
                  </a:txBody>
                  <a:tcPr/>
                </a:tc>
                <a:extLst>
                  <a:ext uri="{0D108BD9-81ED-4DB2-BD59-A6C34878D82A}">
                    <a16:rowId xmlns:a16="http://schemas.microsoft.com/office/drawing/2014/main" val="3975754187"/>
                  </a:ext>
                </a:extLst>
              </a:tr>
              <a:tr h="370840">
                <a:tc>
                  <a:txBody>
                    <a:bodyPr/>
                    <a:lstStyle/>
                    <a:p>
                      <a:r>
                        <a:rPr lang="en-US" dirty="0"/>
                        <a:t>Test planning</a:t>
                      </a:r>
                    </a:p>
                  </a:txBody>
                  <a:tcPr/>
                </a:tc>
                <a:tc>
                  <a:txBody>
                    <a:bodyPr/>
                    <a:lstStyle/>
                    <a:p>
                      <a:r>
                        <a:rPr lang="en-US" dirty="0"/>
                        <a:t>Test plan, test schedule, Risk , entry and exit criteria.</a:t>
                      </a:r>
                    </a:p>
                  </a:txBody>
                  <a:tcPr/>
                </a:tc>
                <a:extLst>
                  <a:ext uri="{0D108BD9-81ED-4DB2-BD59-A6C34878D82A}">
                    <a16:rowId xmlns:a16="http://schemas.microsoft.com/office/drawing/2014/main" val="1915349669"/>
                  </a:ext>
                </a:extLst>
              </a:tr>
              <a:tr h="370840">
                <a:tc>
                  <a:txBody>
                    <a:bodyPr/>
                    <a:lstStyle/>
                    <a:p>
                      <a:r>
                        <a:rPr lang="en-US" dirty="0"/>
                        <a:t>Test monitoring and control</a:t>
                      </a:r>
                    </a:p>
                  </a:txBody>
                  <a:tcPr/>
                </a:tc>
                <a:tc>
                  <a:txBody>
                    <a:bodyPr/>
                    <a:lstStyle/>
                    <a:p>
                      <a:r>
                        <a:rPr lang="en-US" dirty="0"/>
                        <a:t>Test progress reports</a:t>
                      </a:r>
                    </a:p>
                  </a:txBody>
                  <a:tcPr/>
                </a:tc>
                <a:extLst>
                  <a:ext uri="{0D108BD9-81ED-4DB2-BD59-A6C34878D82A}">
                    <a16:rowId xmlns:a16="http://schemas.microsoft.com/office/drawing/2014/main" val="910071605"/>
                  </a:ext>
                </a:extLst>
              </a:tr>
              <a:tr h="370840">
                <a:tc>
                  <a:txBody>
                    <a:bodyPr/>
                    <a:lstStyle/>
                    <a:p>
                      <a:r>
                        <a:rPr lang="en-US" dirty="0"/>
                        <a:t>Test analysis</a:t>
                      </a:r>
                    </a:p>
                  </a:txBody>
                  <a:tcPr/>
                </a:tc>
                <a:tc>
                  <a:txBody>
                    <a:bodyPr/>
                    <a:lstStyle/>
                    <a:p>
                      <a:r>
                        <a:rPr lang="en-US" dirty="0"/>
                        <a:t>Test conditions (e.g., acceptance criteria)</a:t>
                      </a:r>
                    </a:p>
                  </a:txBody>
                  <a:tcPr/>
                </a:tc>
                <a:extLst>
                  <a:ext uri="{0D108BD9-81ED-4DB2-BD59-A6C34878D82A}">
                    <a16:rowId xmlns:a16="http://schemas.microsoft.com/office/drawing/2014/main" val="1372837867"/>
                  </a:ext>
                </a:extLst>
              </a:tr>
              <a:tr h="370840">
                <a:tc>
                  <a:txBody>
                    <a:bodyPr/>
                    <a:lstStyle/>
                    <a:p>
                      <a:r>
                        <a:rPr lang="en-US" dirty="0"/>
                        <a:t>Test design</a:t>
                      </a:r>
                    </a:p>
                  </a:txBody>
                  <a:tcPr/>
                </a:tc>
                <a:tc>
                  <a:txBody>
                    <a:bodyPr/>
                    <a:lstStyle/>
                    <a:p>
                      <a:r>
                        <a:rPr lang="en-US" dirty="0"/>
                        <a:t>Test cases, test charters, coverage items, test data requirements and test environment requirements.</a:t>
                      </a:r>
                    </a:p>
                  </a:txBody>
                  <a:tcPr/>
                </a:tc>
                <a:extLst>
                  <a:ext uri="{0D108BD9-81ED-4DB2-BD59-A6C34878D82A}">
                    <a16:rowId xmlns:a16="http://schemas.microsoft.com/office/drawing/2014/main" val="2598726111"/>
                  </a:ext>
                </a:extLst>
              </a:tr>
              <a:tr h="370840">
                <a:tc>
                  <a:txBody>
                    <a:bodyPr/>
                    <a:lstStyle/>
                    <a:p>
                      <a:r>
                        <a:rPr lang="en-US" dirty="0"/>
                        <a:t>Test implementation</a:t>
                      </a:r>
                    </a:p>
                  </a:txBody>
                  <a:tcPr/>
                </a:tc>
                <a:tc>
                  <a:txBody>
                    <a:bodyPr/>
                    <a:lstStyle/>
                    <a:p>
                      <a:r>
                        <a:rPr lang="en-US" dirty="0"/>
                        <a:t>Test procedures, automated test scripts, test suites, test data, test execution schedule, and test environment elements.</a:t>
                      </a:r>
                    </a:p>
                  </a:txBody>
                  <a:tcPr/>
                </a:tc>
                <a:extLst>
                  <a:ext uri="{0D108BD9-81ED-4DB2-BD59-A6C34878D82A}">
                    <a16:rowId xmlns:a16="http://schemas.microsoft.com/office/drawing/2014/main" val="1348348261"/>
                  </a:ext>
                </a:extLst>
              </a:tr>
              <a:tr h="370840">
                <a:tc>
                  <a:txBody>
                    <a:bodyPr/>
                    <a:lstStyle/>
                    <a:p>
                      <a:r>
                        <a:rPr lang="en-US" dirty="0"/>
                        <a:t>Test execution</a:t>
                      </a:r>
                    </a:p>
                  </a:txBody>
                  <a:tcPr/>
                </a:tc>
                <a:tc>
                  <a:txBody>
                    <a:bodyPr/>
                    <a:lstStyle/>
                    <a:p>
                      <a:r>
                        <a:rPr lang="en-US" dirty="0"/>
                        <a:t>Test logs, and defect reports</a:t>
                      </a:r>
                    </a:p>
                  </a:txBody>
                  <a:tcPr/>
                </a:tc>
                <a:extLst>
                  <a:ext uri="{0D108BD9-81ED-4DB2-BD59-A6C34878D82A}">
                    <a16:rowId xmlns:a16="http://schemas.microsoft.com/office/drawing/2014/main" val="662384957"/>
                  </a:ext>
                </a:extLst>
              </a:tr>
              <a:tr h="370840">
                <a:tc>
                  <a:txBody>
                    <a:bodyPr/>
                    <a:lstStyle/>
                    <a:p>
                      <a:r>
                        <a:rPr lang="en-US" dirty="0"/>
                        <a:t>Test completion</a:t>
                      </a:r>
                    </a:p>
                  </a:txBody>
                  <a:tcPr/>
                </a:tc>
                <a:tc>
                  <a:txBody>
                    <a:bodyPr/>
                    <a:lstStyle/>
                    <a:p>
                      <a:r>
                        <a:rPr lang="en-US" dirty="0"/>
                        <a:t>Test completion report (Test Summary Report ), action items for improvement of subsequent projects or iterations, documented lessons learned, and change requests (e.g., as product backlog items).</a:t>
                      </a:r>
                    </a:p>
                  </a:txBody>
                  <a:tcPr/>
                </a:tc>
                <a:extLst>
                  <a:ext uri="{0D108BD9-81ED-4DB2-BD59-A6C34878D82A}">
                    <a16:rowId xmlns:a16="http://schemas.microsoft.com/office/drawing/2014/main" val="4016575983"/>
                  </a:ext>
                </a:extLst>
              </a:tr>
            </a:tbl>
          </a:graphicData>
        </a:graphic>
      </p:graphicFrame>
    </p:spTree>
    <p:extLst>
      <p:ext uri="{BB962C8B-B14F-4D97-AF65-F5344CB8AC3E}">
        <p14:creationId xmlns:p14="http://schemas.microsoft.com/office/powerpoint/2010/main" val="3464655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F71-2B9A-4C43-9DDF-7385D32A60A9}"/>
              </a:ext>
            </a:extLst>
          </p:cNvPr>
          <p:cNvSpPr>
            <a:spLocks noGrp="1"/>
          </p:cNvSpPr>
          <p:nvPr>
            <p:ph type="title"/>
          </p:nvPr>
        </p:nvSpPr>
        <p:spPr/>
        <p:txBody>
          <a:bodyPr/>
          <a:lstStyle/>
          <a:p>
            <a:r>
              <a:rPr lang="en-US" dirty="0"/>
              <a:t>Traceability between the Test Basis and </a:t>
            </a:r>
            <a:r>
              <a:rPr lang="en-US" dirty="0" err="1"/>
              <a:t>Testware</a:t>
            </a:r>
            <a:endParaRPr lang="en-US" dirty="0"/>
          </a:p>
        </p:txBody>
      </p:sp>
      <p:sp>
        <p:nvSpPr>
          <p:cNvPr id="3" name="Content Placeholder 2">
            <a:extLst>
              <a:ext uri="{FF2B5EF4-FFF2-40B4-BE49-F238E27FC236}">
                <a16:creationId xmlns:a16="http://schemas.microsoft.com/office/drawing/2014/main" id="{BBA611BF-D4C5-4B6D-B8B5-BFF5C6943148}"/>
              </a:ext>
            </a:extLst>
          </p:cNvPr>
          <p:cNvSpPr>
            <a:spLocks noGrp="1"/>
          </p:cNvSpPr>
          <p:nvPr>
            <p:ph idx="1"/>
          </p:nvPr>
        </p:nvSpPr>
        <p:spPr>
          <a:xfrm>
            <a:off x="330200" y="2220736"/>
            <a:ext cx="10515600" cy="3017308"/>
          </a:xfrm>
        </p:spPr>
        <p:txBody>
          <a:bodyPr/>
          <a:lstStyle/>
          <a:p>
            <a:r>
              <a:rPr lang="en-US" dirty="0"/>
              <a:t>Traceability of test cases to requirements can verify that the requirements are covered by test cases</a:t>
            </a:r>
          </a:p>
          <a:p>
            <a:endParaRPr lang="en-US" dirty="0"/>
          </a:p>
          <a:p>
            <a:r>
              <a:rPr lang="en-US" dirty="0"/>
              <a:t>Traceability of test results to risks can be used to evaluate the level of remaining risk in a test object. </a:t>
            </a:r>
          </a:p>
        </p:txBody>
      </p:sp>
    </p:spTree>
    <p:extLst>
      <p:ext uri="{BB962C8B-B14F-4D97-AF65-F5344CB8AC3E}">
        <p14:creationId xmlns:p14="http://schemas.microsoft.com/office/powerpoint/2010/main" val="2067675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F038-8532-4673-9E0A-A96EBDA1D57D}"/>
              </a:ext>
            </a:extLst>
          </p:cNvPr>
          <p:cNvSpPr>
            <a:spLocks noGrp="1"/>
          </p:cNvSpPr>
          <p:nvPr>
            <p:ph type="title"/>
          </p:nvPr>
        </p:nvSpPr>
        <p:spPr>
          <a:xfrm>
            <a:off x="1086678" y="365125"/>
            <a:ext cx="10267122" cy="827571"/>
          </a:xfrm>
        </p:spPr>
        <p:txBody>
          <a:bodyPr/>
          <a:lstStyle/>
          <a:p>
            <a:r>
              <a:rPr lang="en-US" dirty="0"/>
              <a:t>Test Leader and Tester - Roles</a:t>
            </a:r>
          </a:p>
        </p:txBody>
      </p:sp>
      <p:sp>
        <p:nvSpPr>
          <p:cNvPr id="3" name="Content Placeholder 2">
            <a:extLst>
              <a:ext uri="{FF2B5EF4-FFF2-40B4-BE49-F238E27FC236}">
                <a16:creationId xmlns:a16="http://schemas.microsoft.com/office/drawing/2014/main" id="{1344385C-3B5A-4704-B665-8E5FFEEEDF1D}"/>
              </a:ext>
            </a:extLst>
          </p:cNvPr>
          <p:cNvSpPr>
            <a:spLocks noGrp="1"/>
          </p:cNvSpPr>
          <p:nvPr>
            <p:ph idx="1"/>
          </p:nvPr>
        </p:nvSpPr>
        <p:spPr>
          <a:xfrm>
            <a:off x="304800" y="1537252"/>
            <a:ext cx="11049000" cy="5320747"/>
          </a:xfrm>
        </p:spPr>
        <p:txBody>
          <a:bodyPr/>
          <a:lstStyle/>
          <a:p>
            <a:pPr marL="0" indent="0">
              <a:buNone/>
            </a:pPr>
            <a:r>
              <a:rPr lang="en-US" dirty="0"/>
              <a:t>Test Leader &amp; Testers are the Main Two roles in Testing Team</a:t>
            </a:r>
          </a:p>
          <a:p>
            <a:pPr marL="0" indent="0">
              <a:buNone/>
            </a:pPr>
            <a:endParaRPr lang="en-US" dirty="0"/>
          </a:p>
        </p:txBody>
      </p:sp>
      <p:pic>
        <p:nvPicPr>
          <p:cNvPr id="4" name="Picture 3">
            <a:extLst>
              <a:ext uri="{FF2B5EF4-FFF2-40B4-BE49-F238E27FC236}">
                <a16:creationId xmlns:a16="http://schemas.microsoft.com/office/drawing/2014/main" id="{6A50037A-4BE4-4CDE-AFC0-1F1154D208E9}"/>
              </a:ext>
            </a:extLst>
          </p:cNvPr>
          <p:cNvPicPr>
            <a:picLocks noChangeAspect="1"/>
          </p:cNvPicPr>
          <p:nvPr/>
        </p:nvPicPr>
        <p:blipFill>
          <a:blip r:embed="rId2"/>
          <a:stretch>
            <a:fillRect/>
          </a:stretch>
        </p:blipFill>
        <p:spPr>
          <a:xfrm>
            <a:off x="2166425" y="2431180"/>
            <a:ext cx="6541477" cy="4179637"/>
          </a:xfrm>
          <a:prstGeom prst="rect">
            <a:avLst/>
          </a:prstGeom>
        </p:spPr>
      </p:pic>
    </p:spTree>
    <p:extLst>
      <p:ext uri="{BB962C8B-B14F-4D97-AF65-F5344CB8AC3E}">
        <p14:creationId xmlns:p14="http://schemas.microsoft.com/office/powerpoint/2010/main" val="2137129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099D-5C47-485F-B5D9-E67DBB10913C}"/>
              </a:ext>
            </a:extLst>
          </p:cNvPr>
          <p:cNvSpPr>
            <a:spLocks noGrp="1"/>
          </p:cNvSpPr>
          <p:nvPr>
            <p:ph type="title"/>
          </p:nvPr>
        </p:nvSpPr>
        <p:spPr/>
        <p:txBody>
          <a:bodyPr/>
          <a:lstStyle/>
          <a:p>
            <a:r>
              <a:rPr lang="en-US" dirty="0"/>
              <a:t>Test Leader’s Tasks (Test management)</a:t>
            </a:r>
          </a:p>
        </p:txBody>
      </p:sp>
      <p:sp>
        <p:nvSpPr>
          <p:cNvPr id="3" name="Content Placeholder 2">
            <a:extLst>
              <a:ext uri="{FF2B5EF4-FFF2-40B4-BE49-F238E27FC236}">
                <a16:creationId xmlns:a16="http://schemas.microsoft.com/office/drawing/2014/main" id="{9F3E8D05-947C-4FEC-92E5-90C5A1294387}"/>
              </a:ext>
            </a:extLst>
          </p:cNvPr>
          <p:cNvSpPr>
            <a:spLocks noGrp="1"/>
          </p:cNvSpPr>
          <p:nvPr>
            <p:ph idx="1"/>
          </p:nvPr>
        </p:nvSpPr>
        <p:spPr>
          <a:xfrm>
            <a:off x="838200" y="1524000"/>
            <a:ext cx="11353800" cy="4652963"/>
          </a:xfrm>
        </p:spPr>
        <p:txBody>
          <a:bodyPr>
            <a:normAutofit/>
          </a:bodyPr>
          <a:lstStyle/>
          <a:p>
            <a:pPr marL="0" indent="0">
              <a:buNone/>
            </a:pPr>
            <a:r>
              <a:rPr lang="en-US" dirty="0"/>
              <a:t>•Test policy-Test Strategy-Test Plan </a:t>
            </a:r>
          </a:p>
          <a:p>
            <a:pPr marL="0" indent="0">
              <a:buNone/>
            </a:pPr>
            <a:r>
              <a:rPr lang="en-US" dirty="0"/>
              <a:t>•Test monitoring &amp; Control (Test progress report-test summary report) </a:t>
            </a:r>
          </a:p>
          <a:p>
            <a:pPr marL="0" indent="0">
              <a:buNone/>
            </a:pPr>
            <a:r>
              <a:rPr lang="en-US" dirty="0"/>
              <a:t>•Initiate the analysis, design, implementation, and execution of tests </a:t>
            </a:r>
          </a:p>
          <a:p>
            <a:pPr marL="0" indent="0">
              <a:buNone/>
            </a:pPr>
            <a:r>
              <a:rPr lang="en-US" dirty="0"/>
              <a:t>•Configuration Management </a:t>
            </a:r>
          </a:p>
          <a:p>
            <a:pPr marL="0" indent="0">
              <a:buNone/>
            </a:pPr>
            <a:r>
              <a:rPr lang="en-US" dirty="0"/>
              <a:t>•Metrics </a:t>
            </a:r>
          </a:p>
          <a:p>
            <a:pPr marL="0" indent="0">
              <a:buNone/>
            </a:pPr>
            <a:r>
              <a:rPr lang="en-US" dirty="0"/>
              <a:t>•Tools selection </a:t>
            </a:r>
          </a:p>
          <a:p>
            <a:pPr marL="0" indent="0">
              <a:buNone/>
            </a:pPr>
            <a:r>
              <a:rPr lang="en-US" dirty="0"/>
              <a:t>•Test Environment Implementation Decision </a:t>
            </a:r>
          </a:p>
          <a:p>
            <a:pPr marL="0" indent="0">
              <a:buNone/>
            </a:pPr>
            <a:r>
              <a:rPr lang="en-US" dirty="0"/>
              <a:t>•Develop the skills and careers of testers</a:t>
            </a:r>
            <a:r>
              <a:rPr lang="en-US" b="1" dirty="0"/>
              <a:t> </a:t>
            </a:r>
            <a:endParaRPr lang="en-US" dirty="0"/>
          </a:p>
          <a:p>
            <a:endParaRPr lang="en-US" dirty="0"/>
          </a:p>
        </p:txBody>
      </p:sp>
      <p:pic>
        <p:nvPicPr>
          <p:cNvPr id="4" name="Picture 3">
            <a:extLst>
              <a:ext uri="{FF2B5EF4-FFF2-40B4-BE49-F238E27FC236}">
                <a16:creationId xmlns:a16="http://schemas.microsoft.com/office/drawing/2014/main" id="{9B750DA1-A339-4DA8-9162-00AF7ED0BFD8}"/>
              </a:ext>
            </a:extLst>
          </p:cNvPr>
          <p:cNvPicPr>
            <a:picLocks noChangeAspect="1"/>
          </p:cNvPicPr>
          <p:nvPr/>
        </p:nvPicPr>
        <p:blipFill>
          <a:blip r:embed="rId2"/>
          <a:stretch>
            <a:fillRect/>
          </a:stretch>
        </p:blipFill>
        <p:spPr>
          <a:xfrm>
            <a:off x="8004304" y="3724421"/>
            <a:ext cx="4018895" cy="2324686"/>
          </a:xfrm>
          <a:prstGeom prst="rect">
            <a:avLst/>
          </a:prstGeom>
        </p:spPr>
      </p:pic>
    </p:spTree>
    <p:extLst>
      <p:ext uri="{BB962C8B-B14F-4D97-AF65-F5344CB8AC3E}">
        <p14:creationId xmlns:p14="http://schemas.microsoft.com/office/powerpoint/2010/main" val="211035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441B-FF42-4C25-A7EF-F05C88F91ED1}"/>
              </a:ext>
            </a:extLst>
          </p:cNvPr>
          <p:cNvSpPr>
            <a:spLocks noGrp="1"/>
          </p:cNvSpPr>
          <p:nvPr>
            <p:ph type="title"/>
          </p:nvPr>
        </p:nvSpPr>
        <p:spPr/>
        <p:txBody>
          <a:bodyPr/>
          <a:lstStyle/>
          <a:p>
            <a:r>
              <a:rPr lang="en-US" dirty="0"/>
              <a:t>The Tester</a:t>
            </a:r>
          </a:p>
        </p:txBody>
      </p:sp>
      <p:sp>
        <p:nvSpPr>
          <p:cNvPr id="3" name="Content Placeholder 2">
            <a:extLst>
              <a:ext uri="{FF2B5EF4-FFF2-40B4-BE49-F238E27FC236}">
                <a16:creationId xmlns:a16="http://schemas.microsoft.com/office/drawing/2014/main" id="{88221A17-6347-4CBF-9E15-EC24809878E2}"/>
              </a:ext>
            </a:extLst>
          </p:cNvPr>
          <p:cNvSpPr>
            <a:spLocks noGrp="1"/>
          </p:cNvSpPr>
          <p:nvPr>
            <p:ph idx="1"/>
          </p:nvPr>
        </p:nvSpPr>
        <p:spPr/>
        <p:txBody>
          <a:bodyPr/>
          <a:lstStyle/>
          <a:p>
            <a:pPr marL="0" indent="0">
              <a:buNone/>
            </a:pPr>
            <a:r>
              <a:rPr lang="en-US" dirty="0"/>
              <a:t>A skilled professional who is involved in the testing of a component or system. </a:t>
            </a:r>
          </a:p>
          <a:p>
            <a:endParaRPr lang="en-US" dirty="0"/>
          </a:p>
        </p:txBody>
      </p:sp>
      <p:pic>
        <p:nvPicPr>
          <p:cNvPr id="4" name="Picture 3">
            <a:extLst>
              <a:ext uri="{FF2B5EF4-FFF2-40B4-BE49-F238E27FC236}">
                <a16:creationId xmlns:a16="http://schemas.microsoft.com/office/drawing/2014/main" id="{1FC05914-8205-4696-ABDE-F6504100C569}"/>
              </a:ext>
            </a:extLst>
          </p:cNvPr>
          <p:cNvPicPr>
            <a:picLocks noChangeAspect="1"/>
          </p:cNvPicPr>
          <p:nvPr/>
        </p:nvPicPr>
        <p:blipFill>
          <a:blip r:embed="rId2"/>
          <a:stretch>
            <a:fillRect/>
          </a:stretch>
        </p:blipFill>
        <p:spPr>
          <a:xfrm>
            <a:off x="3239700" y="2217317"/>
            <a:ext cx="4314650" cy="4275558"/>
          </a:xfrm>
          <a:prstGeom prst="rect">
            <a:avLst/>
          </a:prstGeom>
        </p:spPr>
      </p:pic>
    </p:spTree>
    <p:extLst>
      <p:ext uri="{BB962C8B-B14F-4D97-AF65-F5344CB8AC3E}">
        <p14:creationId xmlns:p14="http://schemas.microsoft.com/office/powerpoint/2010/main" val="962059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165F-9737-4284-BC98-89B71F3B6EFE}"/>
              </a:ext>
            </a:extLst>
          </p:cNvPr>
          <p:cNvSpPr>
            <a:spLocks noGrp="1"/>
          </p:cNvSpPr>
          <p:nvPr>
            <p:ph type="title"/>
          </p:nvPr>
        </p:nvSpPr>
        <p:spPr/>
        <p:txBody>
          <a:bodyPr/>
          <a:lstStyle/>
          <a:p>
            <a:r>
              <a:rPr lang="en-US" dirty="0"/>
              <a:t>Tester’s Tasks</a:t>
            </a:r>
          </a:p>
        </p:txBody>
      </p:sp>
      <p:sp>
        <p:nvSpPr>
          <p:cNvPr id="3" name="Content Placeholder 2">
            <a:extLst>
              <a:ext uri="{FF2B5EF4-FFF2-40B4-BE49-F238E27FC236}">
                <a16:creationId xmlns:a16="http://schemas.microsoft.com/office/drawing/2014/main" id="{90B974B5-8A24-4778-B2D1-40F2CFA75A9D}"/>
              </a:ext>
            </a:extLst>
          </p:cNvPr>
          <p:cNvSpPr>
            <a:spLocks noGrp="1"/>
          </p:cNvSpPr>
          <p:nvPr>
            <p:ph idx="1"/>
          </p:nvPr>
        </p:nvSpPr>
        <p:spPr>
          <a:xfrm>
            <a:off x="265043" y="1690688"/>
            <a:ext cx="11926957" cy="4802187"/>
          </a:xfrm>
        </p:spPr>
        <p:txBody>
          <a:bodyPr>
            <a:normAutofit/>
          </a:bodyPr>
          <a:lstStyle/>
          <a:p>
            <a:r>
              <a:rPr lang="en-US" dirty="0"/>
              <a:t>Review and contribute to test plans </a:t>
            </a:r>
          </a:p>
          <a:p>
            <a:pPr marL="0" indent="0">
              <a:buNone/>
            </a:pPr>
            <a:r>
              <a:rPr lang="en-US" dirty="0"/>
              <a:t>•Assess requirements for testability </a:t>
            </a:r>
          </a:p>
          <a:p>
            <a:pPr marL="0" indent="0">
              <a:buNone/>
            </a:pPr>
            <a:r>
              <a:rPr lang="en-US" dirty="0"/>
              <a:t>•Test conditions, test cases, test procedures, test data, &amp; test execution schedule </a:t>
            </a:r>
          </a:p>
          <a:p>
            <a:pPr marL="0" indent="0">
              <a:buNone/>
            </a:pPr>
            <a:r>
              <a:rPr lang="en-US" dirty="0"/>
              <a:t>•Test Environment setup </a:t>
            </a:r>
          </a:p>
          <a:p>
            <a:pPr marL="0" indent="0">
              <a:buNone/>
            </a:pPr>
            <a:r>
              <a:rPr lang="en-US" dirty="0"/>
              <a:t>•Test Execution </a:t>
            </a:r>
          </a:p>
          <a:p>
            <a:pPr marL="0" indent="0">
              <a:buNone/>
            </a:pPr>
            <a:r>
              <a:rPr lang="en-US" dirty="0"/>
              <a:t>•Test automation </a:t>
            </a:r>
          </a:p>
          <a:p>
            <a:pPr marL="0" indent="0">
              <a:buNone/>
            </a:pPr>
            <a:r>
              <a:rPr lang="en-US" dirty="0"/>
              <a:t>•Non-Functional Testing </a:t>
            </a:r>
          </a:p>
          <a:p>
            <a:pPr marL="0" indent="0">
              <a:buNone/>
            </a:pPr>
            <a:r>
              <a:rPr lang="en-US" dirty="0"/>
              <a:t>•Review tests developed by others </a:t>
            </a:r>
          </a:p>
          <a:p>
            <a:pPr marL="0" indent="0">
              <a:buNone/>
            </a:pPr>
            <a:endParaRPr lang="en-US" dirty="0"/>
          </a:p>
        </p:txBody>
      </p:sp>
    </p:spTree>
    <p:extLst>
      <p:ext uri="{BB962C8B-B14F-4D97-AF65-F5344CB8AC3E}">
        <p14:creationId xmlns:p14="http://schemas.microsoft.com/office/powerpoint/2010/main" val="1588435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6910-B4D1-4AA7-8210-4DF4C83748BE}"/>
              </a:ext>
            </a:extLst>
          </p:cNvPr>
          <p:cNvSpPr>
            <a:spLocks noGrp="1"/>
          </p:cNvSpPr>
          <p:nvPr>
            <p:ph type="title"/>
          </p:nvPr>
        </p:nvSpPr>
        <p:spPr>
          <a:xfrm>
            <a:off x="967408" y="365126"/>
            <a:ext cx="10386391" cy="944248"/>
          </a:xfrm>
        </p:spPr>
        <p:txBody>
          <a:bodyPr/>
          <a:lstStyle/>
          <a:p>
            <a:r>
              <a:rPr lang="en-US" dirty="0"/>
              <a:t>Specialized Testers</a:t>
            </a:r>
          </a:p>
        </p:txBody>
      </p:sp>
      <p:pic>
        <p:nvPicPr>
          <p:cNvPr id="4" name="Content Placeholder 3">
            <a:extLst>
              <a:ext uri="{FF2B5EF4-FFF2-40B4-BE49-F238E27FC236}">
                <a16:creationId xmlns:a16="http://schemas.microsoft.com/office/drawing/2014/main" id="{01800117-FED5-496A-B231-0ED8784B767E}"/>
              </a:ext>
            </a:extLst>
          </p:cNvPr>
          <p:cNvPicPr>
            <a:picLocks noGrp="1" noChangeAspect="1"/>
          </p:cNvPicPr>
          <p:nvPr>
            <p:ph idx="1"/>
          </p:nvPr>
        </p:nvPicPr>
        <p:blipFill>
          <a:blip r:embed="rId2"/>
          <a:stretch>
            <a:fillRect/>
          </a:stretch>
        </p:blipFill>
        <p:spPr>
          <a:xfrm>
            <a:off x="3611117" y="2810487"/>
            <a:ext cx="5816219" cy="3465453"/>
          </a:xfrm>
          <a:prstGeom prst="rect">
            <a:avLst/>
          </a:prstGeom>
        </p:spPr>
      </p:pic>
      <p:sp>
        <p:nvSpPr>
          <p:cNvPr id="5" name="Rectangle 4">
            <a:extLst>
              <a:ext uri="{FF2B5EF4-FFF2-40B4-BE49-F238E27FC236}">
                <a16:creationId xmlns:a16="http://schemas.microsoft.com/office/drawing/2014/main" id="{32B1824E-C94B-49D4-8C6E-B31E12990F2A}"/>
              </a:ext>
            </a:extLst>
          </p:cNvPr>
          <p:cNvSpPr/>
          <p:nvPr/>
        </p:nvSpPr>
        <p:spPr>
          <a:xfrm>
            <a:off x="8646941" y="3392547"/>
            <a:ext cx="6096000" cy="800219"/>
          </a:xfrm>
          <a:prstGeom prst="rect">
            <a:avLst/>
          </a:prstGeom>
        </p:spPr>
        <p:txBody>
          <a:bodyPr>
            <a:spAutoFit/>
          </a:bodyPr>
          <a:lstStyle/>
          <a:p>
            <a:endParaRPr lang="en-US" dirty="0">
              <a:solidFill>
                <a:srgbClr val="000000"/>
              </a:solidFill>
            </a:endParaRPr>
          </a:p>
          <a:p>
            <a:r>
              <a:rPr lang="en-US" sz="2800" dirty="0"/>
              <a:t>Automation</a:t>
            </a:r>
          </a:p>
        </p:txBody>
      </p:sp>
      <p:sp>
        <p:nvSpPr>
          <p:cNvPr id="6" name="Rectangle 5">
            <a:extLst>
              <a:ext uri="{FF2B5EF4-FFF2-40B4-BE49-F238E27FC236}">
                <a16:creationId xmlns:a16="http://schemas.microsoft.com/office/drawing/2014/main" id="{2B219CCE-0F72-4CC6-BF2A-BE872ABE2995}"/>
              </a:ext>
            </a:extLst>
          </p:cNvPr>
          <p:cNvSpPr/>
          <p:nvPr/>
        </p:nvSpPr>
        <p:spPr>
          <a:xfrm>
            <a:off x="5406683" y="2410378"/>
            <a:ext cx="6096000" cy="800219"/>
          </a:xfrm>
          <a:prstGeom prst="rect">
            <a:avLst/>
          </a:prstGeom>
        </p:spPr>
        <p:txBody>
          <a:bodyPr>
            <a:spAutoFit/>
          </a:bodyPr>
          <a:lstStyle/>
          <a:p>
            <a:endParaRPr lang="en-US" dirty="0">
              <a:solidFill>
                <a:srgbClr val="000000"/>
              </a:solidFill>
            </a:endParaRPr>
          </a:p>
          <a:p>
            <a:r>
              <a:rPr lang="en-US" sz="2800" dirty="0"/>
              <a:t>Performance </a:t>
            </a:r>
          </a:p>
        </p:txBody>
      </p:sp>
      <p:sp>
        <p:nvSpPr>
          <p:cNvPr id="7" name="Rectangle 6">
            <a:extLst>
              <a:ext uri="{FF2B5EF4-FFF2-40B4-BE49-F238E27FC236}">
                <a16:creationId xmlns:a16="http://schemas.microsoft.com/office/drawing/2014/main" id="{6CEFA141-5382-4DFC-9E50-EBEF75382E4B}"/>
              </a:ext>
            </a:extLst>
          </p:cNvPr>
          <p:cNvSpPr/>
          <p:nvPr/>
        </p:nvSpPr>
        <p:spPr>
          <a:xfrm>
            <a:off x="3048000" y="3105835"/>
            <a:ext cx="6096000" cy="800219"/>
          </a:xfrm>
          <a:prstGeom prst="rect">
            <a:avLst/>
          </a:prstGeom>
        </p:spPr>
        <p:txBody>
          <a:bodyPr>
            <a:spAutoFit/>
          </a:bodyPr>
          <a:lstStyle/>
          <a:p>
            <a:endParaRPr lang="en-US" dirty="0">
              <a:solidFill>
                <a:srgbClr val="000000"/>
              </a:solidFill>
            </a:endParaRPr>
          </a:p>
          <a:p>
            <a:r>
              <a:rPr lang="en-US" sz="2800" dirty="0"/>
              <a:t>Security </a:t>
            </a:r>
          </a:p>
        </p:txBody>
      </p:sp>
    </p:spTree>
    <p:extLst>
      <p:ext uri="{BB962C8B-B14F-4D97-AF65-F5344CB8AC3E}">
        <p14:creationId xmlns:p14="http://schemas.microsoft.com/office/powerpoint/2010/main" val="889202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6546-54BD-4525-A202-B37C33223628}"/>
              </a:ext>
            </a:extLst>
          </p:cNvPr>
          <p:cNvSpPr>
            <a:spLocks noGrp="1"/>
          </p:cNvSpPr>
          <p:nvPr>
            <p:ph type="title"/>
          </p:nvPr>
        </p:nvSpPr>
        <p:spPr/>
        <p:txBody>
          <a:bodyPr/>
          <a:lstStyle/>
          <a:p>
            <a:r>
              <a:rPr lang="en-US" dirty="0"/>
              <a:t>Want to be a good Tester?</a:t>
            </a:r>
          </a:p>
        </p:txBody>
      </p:sp>
      <p:pic>
        <p:nvPicPr>
          <p:cNvPr id="5" name="Content Placeholder 4">
            <a:extLst>
              <a:ext uri="{FF2B5EF4-FFF2-40B4-BE49-F238E27FC236}">
                <a16:creationId xmlns:a16="http://schemas.microsoft.com/office/drawing/2014/main" id="{EAFF0303-A658-4947-B3CF-EB442A957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6474" y="1690688"/>
            <a:ext cx="6797842" cy="4051085"/>
          </a:xfrm>
        </p:spPr>
      </p:pic>
    </p:spTree>
    <p:extLst>
      <p:ext uri="{BB962C8B-B14F-4D97-AF65-F5344CB8AC3E}">
        <p14:creationId xmlns:p14="http://schemas.microsoft.com/office/powerpoint/2010/main" val="44374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B762-FF28-44DD-9BC8-9779D8FF41B9}"/>
              </a:ext>
            </a:extLst>
          </p:cNvPr>
          <p:cNvSpPr>
            <a:spLocks noGrp="1"/>
          </p:cNvSpPr>
          <p:nvPr>
            <p:ph type="title"/>
          </p:nvPr>
        </p:nvSpPr>
        <p:spPr/>
        <p:txBody>
          <a:bodyPr/>
          <a:lstStyle/>
          <a:p>
            <a:r>
              <a:rPr lang="en-US" dirty="0"/>
              <a:t>What is Testing? </a:t>
            </a:r>
          </a:p>
        </p:txBody>
      </p:sp>
      <p:sp>
        <p:nvSpPr>
          <p:cNvPr id="3" name="Content Placeholder 2">
            <a:extLst>
              <a:ext uri="{FF2B5EF4-FFF2-40B4-BE49-F238E27FC236}">
                <a16:creationId xmlns:a16="http://schemas.microsoft.com/office/drawing/2014/main" id="{2A139FA8-336B-4823-9840-9A5E3CB6A855}"/>
              </a:ext>
            </a:extLst>
          </p:cNvPr>
          <p:cNvSpPr>
            <a:spLocks noGrp="1"/>
          </p:cNvSpPr>
          <p:nvPr>
            <p:ph idx="1"/>
          </p:nvPr>
        </p:nvSpPr>
        <p:spPr>
          <a:xfrm>
            <a:off x="351692" y="1955409"/>
            <a:ext cx="11002108" cy="4221554"/>
          </a:xfrm>
        </p:spPr>
        <p:txBody>
          <a:bodyPr/>
          <a:lstStyle/>
          <a:p>
            <a:pPr marL="0" indent="0">
              <a:buNone/>
            </a:pPr>
            <a:r>
              <a:rPr lang="en-US" dirty="0"/>
              <a:t>Let’s break down the basic definition of Software testing into the following parts:</a:t>
            </a:r>
          </a:p>
          <a:p>
            <a:pPr marL="0" indent="0">
              <a:buNone/>
            </a:pPr>
            <a:endParaRPr lang="en-US" dirty="0"/>
          </a:p>
          <a:p>
            <a:pPr marL="514350" indent="-514350">
              <a:buFont typeface="+mj-lt"/>
              <a:buAutoNum type="arabicPeriod"/>
            </a:pPr>
            <a:r>
              <a:rPr lang="en-US" dirty="0"/>
              <a:t>Static Testing:  find defects </a:t>
            </a:r>
            <a:r>
              <a:rPr lang="en-US" b="1" dirty="0"/>
              <a:t>without executing code.</a:t>
            </a:r>
            <a:r>
              <a:rPr lang="en-US" dirty="0"/>
              <a:t> For example: reviewing documents , walkthrough, inspection, etc.</a:t>
            </a:r>
            <a:br>
              <a:rPr lang="en-US" dirty="0"/>
            </a:br>
            <a:endParaRPr lang="en-US" dirty="0"/>
          </a:p>
          <a:p>
            <a:pPr marL="514350" indent="-514350">
              <a:buFont typeface="+mj-lt"/>
              <a:buAutoNum type="arabicPeriod"/>
            </a:pPr>
            <a:r>
              <a:rPr lang="en-US" dirty="0"/>
              <a:t>Dynamic Testing: The software </a:t>
            </a:r>
            <a:r>
              <a:rPr lang="en-US" b="1" dirty="0"/>
              <a:t>code is executed </a:t>
            </a:r>
            <a:r>
              <a:rPr lang="en-US" dirty="0"/>
              <a:t>to Show the result of running tests.</a:t>
            </a:r>
          </a:p>
          <a:p>
            <a:pPr marL="514350" indent="-514350">
              <a:buFont typeface="+mj-lt"/>
              <a:buAutoNum type="arabicPeriod"/>
            </a:pPr>
            <a:endParaRPr lang="en-US" dirty="0"/>
          </a:p>
        </p:txBody>
      </p:sp>
    </p:spTree>
    <p:extLst>
      <p:ext uri="{BB962C8B-B14F-4D97-AF65-F5344CB8AC3E}">
        <p14:creationId xmlns:p14="http://schemas.microsoft.com/office/powerpoint/2010/main" val="1742347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04F6-B232-4C02-A788-D5341CAE6AAD}"/>
              </a:ext>
            </a:extLst>
          </p:cNvPr>
          <p:cNvSpPr>
            <a:spLocks noGrp="1"/>
          </p:cNvSpPr>
          <p:nvPr>
            <p:ph type="title"/>
          </p:nvPr>
        </p:nvSpPr>
        <p:spPr/>
        <p:txBody>
          <a:bodyPr/>
          <a:lstStyle/>
          <a:p>
            <a:r>
              <a:rPr lang="en-US" dirty="0"/>
              <a:t>Whole Team Approach</a:t>
            </a:r>
          </a:p>
        </p:txBody>
      </p:sp>
      <p:sp>
        <p:nvSpPr>
          <p:cNvPr id="3" name="Content Placeholder 2">
            <a:extLst>
              <a:ext uri="{FF2B5EF4-FFF2-40B4-BE49-F238E27FC236}">
                <a16:creationId xmlns:a16="http://schemas.microsoft.com/office/drawing/2014/main" id="{EE979298-FD80-4E7F-8202-739F9B64F81A}"/>
              </a:ext>
            </a:extLst>
          </p:cNvPr>
          <p:cNvSpPr>
            <a:spLocks noGrp="1"/>
          </p:cNvSpPr>
          <p:nvPr>
            <p:ph idx="1"/>
          </p:nvPr>
        </p:nvSpPr>
        <p:spPr/>
        <p:txBody>
          <a:bodyPr/>
          <a:lstStyle/>
          <a:p>
            <a:r>
              <a:rPr lang="en-US" dirty="0"/>
              <a:t>Team member with the necessary knowledge and skills can perform any task, and everyone is responsible for quality.</a:t>
            </a:r>
          </a:p>
          <a:p>
            <a:endParaRPr lang="en-US" dirty="0"/>
          </a:p>
          <a:p>
            <a:r>
              <a:rPr lang="en-US" dirty="0"/>
              <a:t>The team members share the same workspace (physical or virtual), as co-location facilitates communication and interaction.</a:t>
            </a:r>
          </a:p>
          <a:p>
            <a:endParaRPr lang="en-US" dirty="0"/>
          </a:p>
          <a:p>
            <a:r>
              <a:rPr lang="en-US" dirty="0"/>
              <a:t>Testers work closely with other team members to ensure that the quality levels are achieved.</a:t>
            </a:r>
          </a:p>
          <a:p>
            <a:endParaRPr lang="en-US" dirty="0"/>
          </a:p>
          <a:p>
            <a:endParaRPr lang="en-US" dirty="0"/>
          </a:p>
        </p:txBody>
      </p:sp>
    </p:spTree>
    <p:extLst>
      <p:ext uri="{BB962C8B-B14F-4D97-AF65-F5344CB8AC3E}">
        <p14:creationId xmlns:p14="http://schemas.microsoft.com/office/powerpoint/2010/main" val="3270483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41F76-1803-4424-8A81-FDFE7B07E34B}"/>
              </a:ext>
            </a:extLst>
          </p:cNvPr>
          <p:cNvSpPr>
            <a:spLocks noGrp="1"/>
          </p:cNvSpPr>
          <p:nvPr>
            <p:ph type="title"/>
          </p:nvPr>
        </p:nvSpPr>
        <p:spPr/>
        <p:txBody>
          <a:bodyPr/>
          <a:lstStyle/>
          <a:p>
            <a:r>
              <a:rPr lang="en-US" dirty="0"/>
              <a:t>Level of Independence</a:t>
            </a:r>
          </a:p>
        </p:txBody>
      </p:sp>
      <p:pic>
        <p:nvPicPr>
          <p:cNvPr id="5" name="Content Placeholder 4">
            <a:extLst>
              <a:ext uri="{FF2B5EF4-FFF2-40B4-BE49-F238E27FC236}">
                <a16:creationId xmlns:a16="http://schemas.microsoft.com/office/drawing/2014/main" id="{5B8CA277-9BE0-4842-9F37-27C7F20752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778" y="1704756"/>
            <a:ext cx="6048870" cy="4255404"/>
          </a:xfrm>
        </p:spPr>
      </p:pic>
    </p:spTree>
    <p:extLst>
      <p:ext uri="{BB962C8B-B14F-4D97-AF65-F5344CB8AC3E}">
        <p14:creationId xmlns:p14="http://schemas.microsoft.com/office/powerpoint/2010/main" val="3023523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64FF-FE4E-42D4-BC3E-03E2F05B84FB}"/>
              </a:ext>
            </a:extLst>
          </p:cNvPr>
          <p:cNvSpPr>
            <a:spLocks noGrp="1"/>
          </p:cNvSpPr>
          <p:nvPr>
            <p:ph type="title"/>
          </p:nvPr>
        </p:nvSpPr>
        <p:spPr/>
        <p:txBody>
          <a:bodyPr>
            <a:normAutofit/>
          </a:bodyPr>
          <a:lstStyle/>
          <a:p>
            <a:r>
              <a:rPr lang="en-US" dirty="0"/>
              <a:t>What is the Psychology of testing?</a:t>
            </a:r>
          </a:p>
        </p:txBody>
      </p:sp>
      <p:sp>
        <p:nvSpPr>
          <p:cNvPr id="3" name="Content Placeholder 2">
            <a:extLst>
              <a:ext uri="{FF2B5EF4-FFF2-40B4-BE49-F238E27FC236}">
                <a16:creationId xmlns:a16="http://schemas.microsoft.com/office/drawing/2014/main" id="{7900F5C7-EBE1-4BAA-98E6-3D86DE681638}"/>
              </a:ext>
            </a:extLst>
          </p:cNvPr>
          <p:cNvSpPr>
            <a:spLocks noGrp="1"/>
          </p:cNvSpPr>
          <p:nvPr>
            <p:ph idx="1"/>
          </p:nvPr>
        </p:nvSpPr>
        <p:spPr>
          <a:xfrm>
            <a:off x="419100" y="1460500"/>
            <a:ext cx="11772900" cy="5262186"/>
          </a:xfrm>
        </p:spPr>
        <p:txBody>
          <a:bodyPr>
            <a:normAutofit/>
          </a:bodyPr>
          <a:lstStyle/>
          <a:p>
            <a:r>
              <a:rPr lang="en-US" dirty="0"/>
              <a:t>There should be clear communication and feedback on defects between tester and developer.</a:t>
            </a:r>
            <a:br>
              <a:rPr lang="en-US" dirty="0"/>
            </a:br>
            <a:endParaRPr lang="ar-JO" dirty="0"/>
          </a:p>
          <a:p>
            <a:r>
              <a:rPr lang="en-US" dirty="0"/>
              <a:t>Tester when reporting bugs should</a:t>
            </a:r>
            <a:r>
              <a:rPr lang="ar-JO" dirty="0"/>
              <a:t> </a:t>
            </a:r>
            <a:r>
              <a:rPr lang="en-US" dirty="0"/>
              <a:t> focus on system behavior not on person who created the bug! </a:t>
            </a:r>
            <a:br>
              <a:rPr lang="en-US" dirty="0"/>
            </a:br>
            <a:endParaRPr lang="en-US" dirty="0"/>
          </a:p>
          <a:p>
            <a:r>
              <a:rPr lang="en-US" dirty="0"/>
              <a:t>Since developers expect their code to</a:t>
            </a:r>
            <a:r>
              <a:rPr lang="ar-JO" dirty="0"/>
              <a:t> </a:t>
            </a:r>
            <a:r>
              <a:rPr lang="en-US" dirty="0"/>
              <a:t>be correct, difficult to accept that the code is incorrect. </a:t>
            </a:r>
            <a:br>
              <a:rPr lang="en-US" dirty="0"/>
            </a:br>
            <a:br>
              <a:rPr lang="ar-JO" dirty="0"/>
            </a:br>
            <a:endParaRPr lang="en-US" dirty="0"/>
          </a:p>
        </p:txBody>
      </p:sp>
      <p:pic>
        <p:nvPicPr>
          <p:cNvPr id="5" name="Picture 4">
            <a:extLst>
              <a:ext uri="{FF2B5EF4-FFF2-40B4-BE49-F238E27FC236}">
                <a16:creationId xmlns:a16="http://schemas.microsoft.com/office/drawing/2014/main" id="{932B0472-877F-439E-BF4C-53E6D63C7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032" y="4450220"/>
            <a:ext cx="2392680" cy="2272466"/>
          </a:xfrm>
          <a:prstGeom prst="rect">
            <a:avLst/>
          </a:prstGeom>
        </p:spPr>
      </p:pic>
    </p:spTree>
    <p:extLst>
      <p:ext uri="{BB962C8B-B14F-4D97-AF65-F5344CB8AC3E}">
        <p14:creationId xmlns:p14="http://schemas.microsoft.com/office/powerpoint/2010/main" val="1264454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1E53863A-DAE0-44EC-BF9A-E3661F161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19" y="168811"/>
            <a:ext cx="10728961" cy="6035041"/>
          </a:xfrm>
        </p:spPr>
      </p:pic>
    </p:spTree>
    <p:extLst>
      <p:ext uri="{BB962C8B-B14F-4D97-AF65-F5344CB8AC3E}">
        <p14:creationId xmlns:p14="http://schemas.microsoft.com/office/powerpoint/2010/main" val="1671031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B56E8D-3468-4D28-B06F-693C99EEDEFB}"/>
              </a:ext>
            </a:extLst>
          </p:cNvPr>
          <p:cNvSpPr>
            <a:spLocks noGrp="1"/>
          </p:cNvSpPr>
          <p:nvPr>
            <p:ph idx="1"/>
          </p:nvPr>
        </p:nvSpPr>
        <p:spPr>
          <a:xfrm>
            <a:off x="436098" y="858129"/>
            <a:ext cx="10917702" cy="5318834"/>
          </a:xfrm>
        </p:spPr>
        <p:txBody>
          <a:bodyPr>
            <a:normAutofit lnSpcReduction="10000"/>
          </a:bodyPr>
          <a:lstStyle/>
          <a:p>
            <a:pPr marL="0" indent="0">
              <a:buNone/>
            </a:pPr>
            <a:r>
              <a:rPr lang="en-US" dirty="0"/>
              <a:t>Which of the following statements CORRECTLY describes one of the seven key principles of software testing? </a:t>
            </a:r>
            <a:endParaRPr lang="ar-JO" dirty="0"/>
          </a:p>
          <a:p>
            <a:pPr marL="0" indent="0">
              <a:buNone/>
            </a:pPr>
            <a:endParaRPr lang="en-US" dirty="0"/>
          </a:p>
          <a:p>
            <a:pPr marL="0" indent="0">
              <a:buNone/>
            </a:pPr>
            <a:r>
              <a:rPr lang="en-US" dirty="0"/>
              <a:t>A.</a:t>
            </a:r>
            <a:r>
              <a:rPr lang="ar-JO" dirty="0"/>
              <a:t> </a:t>
            </a:r>
            <a:r>
              <a:rPr lang="en-US" dirty="0"/>
              <a:t>By using automated testing it is possible to test everything </a:t>
            </a:r>
            <a:endParaRPr lang="ar-JO" dirty="0"/>
          </a:p>
          <a:p>
            <a:pPr marL="0" indent="0">
              <a:buNone/>
            </a:pPr>
            <a:endParaRPr lang="en-US" dirty="0"/>
          </a:p>
          <a:p>
            <a:pPr marL="0" indent="0">
              <a:buNone/>
            </a:pPr>
            <a:r>
              <a:rPr lang="en-US" dirty="0"/>
              <a:t>B.</a:t>
            </a:r>
            <a:r>
              <a:rPr lang="ar-JO" dirty="0"/>
              <a:t> </a:t>
            </a:r>
            <a:r>
              <a:rPr lang="en-US" dirty="0"/>
              <a:t>With sufficient effort and tool support, exhaustive testing is feasible for all software </a:t>
            </a:r>
            <a:endParaRPr lang="ar-JO" dirty="0"/>
          </a:p>
          <a:p>
            <a:pPr marL="0" indent="0">
              <a:buNone/>
            </a:pPr>
            <a:endParaRPr lang="en-US" dirty="0"/>
          </a:p>
          <a:p>
            <a:pPr marL="0" indent="0">
              <a:buNone/>
            </a:pPr>
            <a:r>
              <a:rPr lang="en-US" b="1" dirty="0"/>
              <a:t>C.</a:t>
            </a:r>
            <a:r>
              <a:rPr lang="ar-JO" b="1" dirty="0"/>
              <a:t> </a:t>
            </a:r>
            <a:r>
              <a:rPr lang="en-US" b="1" dirty="0"/>
              <a:t>It is impossible to test all input and precondition combinations in a system </a:t>
            </a:r>
            <a:endParaRPr lang="ar-JO" b="1" dirty="0"/>
          </a:p>
          <a:p>
            <a:pPr marL="0" indent="0">
              <a:buNone/>
            </a:pPr>
            <a:endParaRPr lang="en-US" dirty="0"/>
          </a:p>
          <a:p>
            <a:pPr marL="0" indent="0">
              <a:buNone/>
            </a:pPr>
            <a:r>
              <a:rPr lang="en-US" dirty="0"/>
              <a:t>D.</a:t>
            </a:r>
            <a:r>
              <a:rPr lang="ar-JO" dirty="0"/>
              <a:t> </a:t>
            </a:r>
            <a:r>
              <a:rPr lang="en-US" dirty="0"/>
              <a:t>The purpose of testing is to prove the absence of defects </a:t>
            </a:r>
          </a:p>
          <a:p>
            <a:endParaRPr lang="en-US" dirty="0"/>
          </a:p>
        </p:txBody>
      </p:sp>
    </p:spTree>
    <p:extLst>
      <p:ext uri="{BB962C8B-B14F-4D97-AF65-F5344CB8AC3E}">
        <p14:creationId xmlns:p14="http://schemas.microsoft.com/office/powerpoint/2010/main" val="3653569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717534-1ACF-4071-8FC7-C4CE418D11F3}"/>
              </a:ext>
            </a:extLst>
          </p:cNvPr>
          <p:cNvSpPr>
            <a:spLocks noGrp="1"/>
          </p:cNvSpPr>
          <p:nvPr>
            <p:ph idx="1"/>
          </p:nvPr>
        </p:nvSpPr>
        <p:spPr>
          <a:xfrm>
            <a:off x="393895" y="604911"/>
            <a:ext cx="10959905" cy="5572052"/>
          </a:xfrm>
        </p:spPr>
        <p:txBody>
          <a:bodyPr/>
          <a:lstStyle/>
          <a:p>
            <a:pPr marL="0" indent="0">
              <a:buNone/>
            </a:pPr>
            <a:r>
              <a:rPr lang="en-US" dirty="0"/>
              <a:t>Which of the following is a true statement about exhaustive testing?</a:t>
            </a:r>
            <a:endParaRPr lang="ar-JO" dirty="0"/>
          </a:p>
          <a:p>
            <a:pPr marL="0" indent="0">
              <a:buNone/>
            </a:pPr>
            <a:endParaRPr lang="ar-JO" dirty="0"/>
          </a:p>
          <a:p>
            <a:pPr marL="0" indent="0">
              <a:buNone/>
            </a:pPr>
            <a:r>
              <a:rPr lang="en-US" dirty="0"/>
              <a:t> </a:t>
            </a:r>
          </a:p>
          <a:p>
            <a:pPr marL="0" indent="0">
              <a:buNone/>
            </a:pPr>
            <a:r>
              <a:rPr lang="en-US" dirty="0"/>
              <a:t>A.</a:t>
            </a:r>
            <a:r>
              <a:rPr lang="ar-JO" dirty="0"/>
              <a:t> </a:t>
            </a:r>
            <a:r>
              <a:rPr lang="en-US" dirty="0"/>
              <a:t>It is a form of stress testing </a:t>
            </a:r>
          </a:p>
          <a:p>
            <a:pPr marL="0" indent="0">
              <a:buNone/>
            </a:pPr>
            <a:r>
              <a:rPr lang="en-US" b="1" dirty="0"/>
              <a:t>B.</a:t>
            </a:r>
            <a:r>
              <a:rPr lang="ar-JO" b="1" dirty="0"/>
              <a:t> </a:t>
            </a:r>
            <a:r>
              <a:rPr lang="en-US" b="1" dirty="0"/>
              <a:t>It is not feasible except in the case of trivial software </a:t>
            </a:r>
          </a:p>
          <a:p>
            <a:pPr marL="0" indent="0">
              <a:buNone/>
            </a:pPr>
            <a:r>
              <a:rPr lang="en-US" dirty="0"/>
              <a:t>C.</a:t>
            </a:r>
            <a:r>
              <a:rPr lang="ar-JO" dirty="0"/>
              <a:t> </a:t>
            </a:r>
            <a:r>
              <a:rPr lang="en-US" dirty="0"/>
              <a:t>It is commonly done with test automation </a:t>
            </a:r>
          </a:p>
          <a:p>
            <a:pPr marL="0" indent="0">
              <a:buNone/>
            </a:pPr>
            <a:r>
              <a:rPr lang="en-US" dirty="0"/>
              <a:t>D.</a:t>
            </a:r>
            <a:r>
              <a:rPr lang="ar-JO" dirty="0"/>
              <a:t> </a:t>
            </a:r>
            <a:r>
              <a:rPr lang="en-US" dirty="0"/>
              <a:t>It is normally the responsibility of the developer during unit testing </a:t>
            </a:r>
          </a:p>
        </p:txBody>
      </p:sp>
    </p:spTree>
    <p:extLst>
      <p:ext uri="{BB962C8B-B14F-4D97-AF65-F5344CB8AC3E}">
        <p14:creationId xmlns:p14="http://schemas.microsoft.com/office/powerpoint/2010/main" val="659571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65D5D-25A1-480F-990C-EC74CE74703D}"/>
              </a:ext>
            </a:extLst>
          </p:cNvPr>
          <p:cNvSpPr>
            <a:spLocks noGrp="1"/>
          </p:cNvSpPr>
          <p:nvPr>
            <p:ph idx="1"/>
          </p:nvPr>
        </p:nvSpPr>
        <p:spPr>
          <a:xfrm>
            <a:off x="309489" y="548640"/>
            <a:ext cx="11044311" cy="5880295"/>
          </a:xfrm>
        </p:spPr>
        <p:txBody>
          <a:bodyPr/>
          <a:lstStyle/>
          <a:p>
            <a:pPr marL="0" indent="0">
              <a:buNone/>
            </a:pPr>
            <a:r>
              <a:rPr lang="en-US" dirty="0"/>
              <a:t>Why is it important to avoid the pesticide paradox? </a:t>
            </a:r>
            <a:br>
              <a:rPr lang="ar-JO" dirty="0"/>
            </a:br>
            <a:br>
              <a:rPr lang="ar-JO" dirty="0"/>
            </a:br>
            <a:endParaRPr lang="en-US" dirty="0"/>
          </a:p>
          <a:p>
            <a:pPr marL="0" indent="0">
              <a:buNone/>
            </a:pPr>
            <a:r>
              <a:rPr lang="en-US" dirty="0"/>
              <a:t>A.</a:t>
            </a:r>
            <a:r>
              <a:rPr lang="ar-JO" dirty="0"/>
              <a:t> </a:t>
            </a:r>
            <a:r>
              <a:rPr lang="en-US" dirty="0"/>
              <a:t>Dynamic testing is less reliable in finding bugs </a:t>
            </a:r>
            <a:br>
              <a:rPr lang="ar-JO" dirty="0"/>
            </a:br>
            <a:endParaRPr lang="en-US" dirty="0"/>
          </a:p>
          <a:p>
            <a:pPr marL="0" indent="0">
              <a:buNone/>
            </a:pPr>
            <a:r>
              <a:rPr lang="en-US" dirty="0"/>
              <a:t>B.</a:t>
            </a:r>
            <a:r>
              <a:rPr lang="ar-JO" dirty="0"/>
              <a:t> </a:t>
            </a:r>
            <a:r>
              <a:rPr lang="en-US" dirty="0"/>
              <a:t>Pesticides mixed with static testing can allow bugs to escape detection </a:t>
            </a:r>
            <a:br>
              <a:rPr lang="ar-JO" dirty="0"/>
            </a:br>
            <a:endParaRPr lang="en-US" dirty="0"/>
          </a:p>
          <a:p>
            <a:pPr marL="0" indent="0">
              <a:buNone/>
            </a:pPr>
            <a:r>
              <a:rPr lang="en-US" dirty="0"/>
              <a:t>C.</a:t>
            </a:r>
            <a:r>
              <a:rPr lang="ar-JO" dirty="0"/>
              <a:t> </a:t>
            </a:r>
            <a:r>
              <a:rPr lang="en-US" dirty="0"/>
              <a:t>Tests should not be context dependent </a:t>
            </a:r>
            <a:br>
              <a:rPr lang="ar-JO" dirty="0"/>
            </a:br>
            <a:endParaRPr lang="en-US" dirty="0"/>
          </a:p>
          <a:p>
            <a:pPr marL="0" indent="0">
              <a:buNone/>
            </a:pPr>
            <a:r>
              <a:rPr lang="en-US" b="1" dirty="0"/>
              <a:t>D.</a:t>
            </a:r>
            <a:r>
              <a:rPr lang="ar-JO" b="1" dirty="0"/>
              <a:t> </a:t>
            </a:r>
            <a:r>
              <a:rPr lang="en-US" b="1" dirty="0"/>
              <a:t>Running the same tests over and over will reduce the chance of finding new defects </a:t>
            </a:r>
          </a:p>
          <a:p>
            <a:pPr marL="0" indent="0">
              <a:buNone/>
            </a:pPr>
            <a:endParaRPr lang="en-US" dirty="0"/>
          </a:p>
        </p:txBody>
      </p:sp>
    </p:spTree>
    <p:extLst>
      <p:ext uri="{BB962C8B-B14F-4D97-AF65-F5344CB8AC3E}">
        <p14:creationId xmlns:p14="http://schemas.microsoft.com/office/powerpoint/2010/main" val="1735422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F429A-505D-46D4-830A-361067CFC459}"/>
              </a:ext>
            </a:extLst>
          </p:cNvPr>
          <p:cNvSpPr>
            <a:spLocks noGrp="1"/>
          </p:cNvSpPr>
          <p:nvPr>
            <p:ph idx="1"/>
          </p:nvPr>
        </p:nvSpPr>
        <p:spPr>
          <a:xfrm>
            <a:off x="323557" y="478302"/>
            <a:ext cx="11030243" cy="5698661"/>
          </a:xfrm>
        </p:spPr>
        <p:txBody>
          <a:bodyPr/>
          <a:lstStyle/>
          <a:p>
            <a:pPr marL="0" indent="0">
              <a:buNone/>
            </a:pPr>
            <a:r>
              <a:rPr lang="en-US" dirty="0"/>
              <a:t>Which of the below tasks is performed during the test analysis activity of the test process? </a:t>
            </a:r>
            <a:br>
              <a:rPr lang="ar-JO" dirty="0"/>
            </a:br>
            <a:br>
              <a:rPr lang="ar-JO" dirty="0"/>
            </a:br>
            <a:endParaRPr lang="en-US" dirty="0"/>
          </a:p>
          <a:p>
            <a:pPr marL="0" indent="0">
              <a:buNone/>
            </a:pPr>
            <a:r>
              <a:rPr lang="en-US" dirty="0"/>
              <a:t>A.</a:t>
            </a:r>
            <a:r>
              <a:rPr lang="ar-JO" dirty="0"/>
              <a:t> </a:t>
            </a:r>
            <a:r>
              <a:rPr lang="en-US" dirty="0"/>
              <a:t>Identifying any required infrastructure and tools </a:t>
            </a:r>
          </a:p>
          <a:p>
            <a:pPr marL="0" indent="0">
              <a:buNone/>
            </a:pPr>
            <a:r>
              <a:rPr lang="en-US" dirty="0"/>
              <a:t>B.</a:t>
            </a:r>
            <a:r>
              <a:rPr lang="ar-JO" dirty="0"/>
              <a:t> </a:t>
            </a:r>
            <a:r>
              <a:rPr lang="en-US" dirty="0"/>
              <a:t>Creating test suites from test scripts </a:t>
            </a:r>
          </a:p>
          <a:p>
            <a:pPr marL="0" indent="0">
              <a:buNone/>
            </a:pPr>
            <a:r>
              <a:rPr lang="en-US" dirty="0"/>
              <a:t>C.</a:t>
            </a:r>
            <a:r>
              <a:rPr lang="ar-JO" dirty="0"/>
              <a:t> </a:t>
            </a:r>
            <a:r>
              <a:rPr lang="en-US" dirty="0"/>
              <a:t>Analyzing lessons learned for process improvement </a:t>
            </a:r>
          </a:p>
          <a:p>
            <a:pPr marL="0" indent="0">
              <a:buNone/>
            </a:pPr>
            <a:r>
              <a:rPr lang="en-US" b="1" dirty="0"/>
              <a:t>D.</a:t>
            </a:r>
            <a:r>
              <a:rPr lang="ar-JO" b="1" dirty="0"/>
              <a:t> </a:t>
            </a:r>
            <a:r>
              <a:rPr lang="en-US" b="1" dirty="0"/>
              <a:t>Evaluating the test basis for testability </a:t>
            </a:r>
            <a:endParaRPr lang="en-US" dirty="0"/>
          </a:p>
          <a:p>
            <a:endParaRPr lang="en-US" dirty="0"/>
          </a:p>
        </p:txBody>
      </p:sp>
    </p:spTree>
    <p:extLst>
      <p:ext uri="{BB962C8B-B14F-4D97-AF65-F5344CB8AC3E}">
        <p14:creationId xmlns:p14="http://schemas.microsoft.com/office/powerpoint/2010/main" val="4282853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9B9CE0-B6DC-42E6-BEB3-8BD8CFDDB5FC}"/>
              </a:ext>
            </a:extLst>
          </p:cNvPr>
          <p:cNvSpPr>
            <a:spLocks noGrp="1"/>
          </p:cNvSpPr>
          <p:nvPr>
            <p:ph idx="1"/>
          </p:nvPr>
        </p:nvSpPr>
        <p:spPr>
          <a:xfrm>
            <a:off x="98474" y="0"/>
            <a:ext cx="11255326" cy="6548511"/>
          </a:xfrm>
        </p:spPr>
        <p:txBody>
          <a:bodyPr>
            <a:normAutofit fontScale="92500" lnSpcReduction="10000"/>
          </a:bodyPr>
          <a:lstStyle/>
          <a:p>
            <a:pPr marL="0" indent="0">
              <a:buNone/>
            </a:pPr>
            <a:r>
              <a:rPr lang="en-US" dirty="0"/>
              <a:t>The following test work products,1-4, by mapping them to the right description, A-D. </a:t>
            </a:r>
          </a:p>
          <a:p>
            <a:pPr marL="0" indent="0">
              <a:buNone/>
            </a:pPr>
            <a:r>
              <a:rPr lang="en-US" dirty="0"/>
              <a:t>1.Test suite </a:t>
            </a:r>
          </a:p>
          <a:p>
            <a:pPr marL="0" indent="0">
              <a:buNone/>
            </a:pPr>
            <a:r>
              <a:rPr lang="en-US" dirty="0"/>
              <a:t>2. Test case </a:t>
            </a:r>
          </a:p>
          <a:p>
            <a:pPr marL="0" indent="0">
              <a:buNone/>
            </a:pPr>
            <a:r>
              <a:rPr lang="en-US" dirty="0"/>
              <a:t>3. Test script </a:t>
            </a:r>
          </a:p>
          <a:p>
            <a:pPr marL="0" indent="0">
              <a:buNone/>
            </a:pPr>
            <a:r>
              <a:rPr lang="en-US" dirty="0"/>
              <a:t>4. Test charter </a:t>
            </a:r>
          </a:p>
          <a:p>
            <a:pPr marL="0" indent="0">
              <a:buNone/>
            </a:pPr>
            <a:r>
              <a:rPr lang="en-US" dirty="0"/>
              <a:t>A.A group of test scripts or test execution schedule </a:t>
            </a:r>
          </a:p>
          <a:p>
            <a:pPr marL="0" indent="0">
              <a:buNone/>
            </a:pPr>
            <a:r>
              <a:rPr lang="en-US" dirty="0"/>
              <a:t>B.A set of instructions for the automated execution of test procedures </a:t>
            </a:r>
          </a:p>
          <a:p>
            <a:pPr marL="0" indent="0">
              <a:buNone/>
            </a:pPr>
            <a:r>
              <a:rPr lang="en-US" dirty="0"/>
              <a:t>C. Contains expected results </a:t>
            </a:r>
          </a:p>
          <a:p>
            <a:pPr marL="0" indent="0">
              <a:buNone/>
            </a:pPr>
            <a:r>
              <a:rPr lang="en-US" dirty="0"/>
              <a:t>D. An event that could be verified </a:t>
            </a:r>
            <a:br>
              <a:rPr lang="en-US" dirty="0"/>
            </a:br>
            <a:endParaRPr lang="en-US" dirty="0"/>
          </a:p>
          <a:p>
            <a:pPr marL="0" indent="0">
              <a:buNone/>
            </a:pPr>
            <a:r>
              <a:rPr lang="pt-BR" b="1" dirty="0"/>
              <a:t>a)1A, 2C, 3B, 4D. </a:t>
            </a:r>
          </a:p>
          <a:p>
            <a:pPr marL="0" indent="0">
              <a:buNone/>
            </a:pPr>
            <a:r>
              <a:rPr lang="en-US" dirty="0"/>
              <a:t>b)1D, 2B, 3A, 4C. </a:t>
            </a:r>
          </a:p>
          <a:p>
            <a:pPr marL="0" indent="0">
              <a:buNone/>
            </a:pPr>
            <a:r>
              <a:rPr lang="pt-BR" dirty="0"/>
              <a:t>c)1A, 2C, 3D, 4B. </a:t>
            </a:r>
          </a:p>
          <a:p>
            <a:pPr marL="0" indent="0">
              <a:buNone/>
            </a:pPr>
            <a:r>
              <a:rPr lang="pl-PL" dirty="0"/>
              <a:t>d)1D, 2C, 3B, 4A. </a:t>
            </a:r>
          </a:p>
          <a:p>
            <a:pPr marL="0" indent="0">
              <a:buNone/>
            </a:pPr>
            <a:endParaRPr lang="en-US" dirty="0"/>
          </a:p>
        </p:txBody>
      </p:sp>
    </p:spTree>
    <p:extLst>
      <p:ext uri="{BB962C8B-B14F-4D97-AF65-F5344CB8AC3E}">
        <p14:creationId xmlns:p14="http://schemas.microsoft.com/office/powerpoint/2010/main" val="3727045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E4EB8-CAD2-43AF-9312-3A413834F87D}"/>
              </a:ext>
            </a:extLst>
          </p:cNvPr>
          <p:cNvSpPr>
            <a:spLocks noGrp="1"/>
          </p:cNvSpPr>
          <p:nvPr>
            <p:ph idx="1"/>
          </p:nvPr>
        </p:nvSpPr>
        <p:spPr>
          <a:xfrm>
            <a:off x="154745" y="351692"/>
            <a:ext cx="11199055" cy="5825271"/>
          </a:xfrm>
        </p:spPr>
        <p:txBody>
          <a:bodyPr/>
          <a:lstStyle/>
          <a:p>
            <a:pPr marL="0" indent="0">
              <a:buNone/>
            </a:pPr>
            <a:r>
              <a:rPr lang="en-US" dirty="0"/>
              <a:t>When following the fundamental test process, when should the test control activity take place? </a:t>
            </a:r>
            <a:br>
              <a:rPr lang="en-US" dirty="0"/>
            </a:br>
            <a:endParaRPr lang="en-US" dirty="0"/>
          </a:p>
          <a:p>
            <a:pPr marL="0" indent="0">
              <a:buNone/>
            </a:pPr>
            <a:r>
              <a:rPr lang="en-US" dirty="0"/>
              <a:t>A. During the planning activities </a:t>
            </a:r>
          </a:p>
          <a:p>
            <a:pPr marL="0" indent="0">
              <a:buNone/>
            </a:pPr>
            <a:r>
              <a:rPr lang="en-US" dirty="0"/>
              <a:t>B. During the implementation and execution activities </a:t>
            </a:r>
          </a:p>
          <a:p>
            <a:pPr marL="0" indent="0">
              <a:buNone/>
            </a:pPr>
            <a:r>
              <a:rPr lang="en-US" dirty="0"/>
              <a:t>C. During the monitoring activities </a:t>
            </a:r>
          </a:p>
          <a:p>
            <a:pPr marL="0" indent="0">
              <a:buNone/>
            </a:pPr>
            <a:r>
              <a:rPr lang="en-US" b="1" dirty="0"/>
              <a:t>D. During all the activities </a:t>
            </a:r>
          </a:p>
          <a:p>
            <a:endParaRPr lang="en-US" dirty="0"/>
          </a:p>
        </p:txBody>
      </p:sp>
    </p:spTree>
    <p:extLst>
      <p:ext uri="{BB962C8B-B14F-4D97-AF65-F5344CB8AC3E}">
        <p14:creationId xmlns:p14="http://schemas.microsoft.com/office/powerpoint/2010/main" val="13907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9BBB-C5C4-4329-A95F-921A66C5446A}"/>
              </a:ext>
            </a:extLst>
          </p:cNvPr>
          <p:cNvSpPr>
            <a:spLocks noGrp="1"/>
          </p:cNvSpPr>
          <p:nvPr>
            <p:ph type="title"/>
          </p:nvPr>
        </p:nvSpPr>
        <p:spPr>
          <a:xfrm>
            <a:off x="838200" y="681037"/>
            <a:ext cx="10515600" cy="1325563"/>
          </a:xfrm>
        </p:spPr>
        <p:txBody>
          <a:bodyPr/>
          <a:lstStyle/>
          <a:p>
            <a:r>
              <a:rPr lang="en-US" dirty="0"/>
              <a:t>Why is Testing Necessary?</a:t>
            </a:r>
            <a:br>
              <a:rPr lang="en-US" dirty="0"/>
            </a:br>
            <a:endParaRPr lang="en-US" dirty="0"/>
          </a:p>
        </p:txBody>
      </p:sp>
      <p:sp>
        <p:nvSpPr>
          <p:cNvPr id="3" name="Content Placeholder 2">
            <a:extLst>
              <a:ext uri="{FF2B5EF4-FFF2-40B4-BE49-F238E27FC236}">
                <a16:creationId xmlns:a16="http://schemas.microsoft.com/office/drawing/2014/main" id="{AB7246FC-4247-415E-94DD-A8F861CFC539}"/>
              </a:ext>
            </a:extLst>
          </p:cNvPr>
          <p:cNvSpPr>
            <a:spLocks noGrp="1"/>
          </p:cNvSpPr>
          <p:nvPr>
            <p:ph idx="1"/>
          </p:nvPr>
        </p:nvSpPr>
        <p:spPr/>
        <p:txBody>
          <a:bodyPr/>
          <a:lstStyle/>
          <a:p>
            <a:r>
              <a:rPr lang="en-US" dirty="0"/>
              <a:t>Reduces the</a:t>
            </a:r>
            <a:r>
              <a:rPr lang="en-US" b="1" dirty="0"/>
              <a:t> </a:t>
            </a:r>
            <a:r>
              <a:rPr lang="en-US" dirty="0"/>
              <a:t>risk</a:t>
            </a:r>
            <a:r>
              <a:rPr lang="en-US" b="1" dirty="0"/>
              <a:t> </a:t>
            </a:r>
            <a:r>
              <a:rPr lang="en-US" dirty="0"/>
              <a:t>of problems</a:t>
            </a:r>
            <a:r>
              <a:rPr lang="en-US" b="1" dirty="0"/>
              <a:t> </a:t>
            </a:r>
            <a:r>
              <a:rPr lang="en-US" dirty="0"/>
              <a:t>occurring when users use the software</a:t>
            </a:r>
            <a:br>
              <a:rPr lang="en-US" dirty="0"/>
            </a:br>
            <a:r>
              <a:rPr lang="en-US" dirty="0"/>
              <a:t>finding software defects during software development</a:t>
            </a:r>
            <a:r>
              <a:rPr lang="ar-JO" dirty="0"/>
              <a:t> </a:t>
            </a:r>
            <a:r>
              <a:rPr lang="en-US" dirty="0"/>
              <a:t> to fix it before released.</a:t>
            </a:r>
            <a:br>
              <a:rPr lang="en-US" dirty="0"/>
            </a:br>
            <a:br>
              <a:rPr lang="ar-JO" dirty="0"/>
            </a:br>
            <a:endParaRPr lang="en-US" dirty="0"/>
          </a:p>
          <a:p>
            <a:r>
              <a:rPr lang="en-US" dirty="0"/>
              <a:t>Ensure the quality of the product</a:t>
            </a:r>
            <a:br>
              <a:rPr lang="en-US" dirty="0"/>
            </a:br>
            <a:br>
              <a:rPr lang="ar-JO" dirty="0"/>
            </a:br>
            <a:endParaRPr lang="en-US" dirty="0"/>
          </a:p>
          <a:p>
            <a:r>
              <a:rPr lang="en-US" dirty="0"/>
              <a:t>Makes sure that the customer satisfied</a:t>
            </a:r>
          </a:p>
        </p:txBody>
      </p:sp>
    </p:spTree>
    <p:extLst>
      <p:ext uri="{BB962C8B-B14F-4D97-AF65-F5344CB8AC3E}">
        <p14:creationId xmlns:p14="http://schemas.microsoft.com/office/powerpoint/2010/main" val="2174677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9E0B3-8EC3-40D4-9369-123268AEC14B}"/>
              </a:ext>
            </a:extLst>
          </p:cNvPr>
          <p:cNvSpPr>
            <a:spLocks noGrp="1"/>
          </p:cNvSpPr>
          <p:nvPr>
            <p:ph idx="1"/>
          </p:nvPr>
        </p:nvSpPr>
        <p:spPr>
          <a:xfrm>
            <a:off x="112542" y="393895"/>
            <a:ext cx="11241258" cy="5783068"/>
          </a:xfrm>
        </p:spPr>
        <p:txBody>
          <a:bodyPr/>
          <a:lstStyle/>
          <a:p>
            <a:pPr marL="0" indent="0">
              <a:buNone/>
            </a:pPr>
            <a:r>
              <a:rPr lang="en-US" dirty="0"/>
              <a:t>If you need to provide a report showing test case execution coverage of the requirements, what do you need to track? </a:t>
            </a:r>
            <a:br>
              <a:rPr lang="en-US" dirty="0"/>
            </a:br>
            <a:br>
              <a:rPr lang="en-US" dirty="0"/>
            </a:br>
            <a:endParaRPr lang="en-US" dirty="0"/>
          </a:p>
          <a:p>
            <a:pPr marL="0" indent="0">
              <a:buNone/>
            </a:pPr>
            <a:r>
              <a:rPr lang="en-US" b="1" dirty="0"/>
              <a:t>A. Traceability between the test cases and the requirements </a:t>
            </a:r>
          </a:p>
          <a:p>
            <a:pPr marL="0" indent="0">
              <a:buNone/>
            </a:pPr>
            <a:r>
              <a:rPr lang="en-US" dirty="0"/>
              <a:t>B. Coverage of the risk items by test case </a:t>
            </a:r>
          </a:p>
          <a:p>
            <a:pPr marL="0" indent="0">
              <a:buNone/>
            </a:pPr>
            <a:r>
              <a:rPr lang="en-US" dirty="0"/>
              <a:t>C. Traceability between the requirements and the risk items </a:t>
            </a:r>
          </a:p>
          <a:p>
            <a:pPr marL="0" indent="0">
              <a:buNone/>
            </a:pPr>
            <a:r>
              <a:rPr lang="en-US" dirty="0"/>
              <a:t>D. Coverage of the requirements by the test cases that have been designed </a:t>
            </a:r>
          </a:p>
          <a:p>
            <a:endParaRPr lang="en-US" dirty="0"/>
          </a:p>
        </p:txBody>
      </p:sp>
    </p:spTree>
    <p:extLst>
      <p:ext uri="{BB962C8B-B14F-4D97-AF65-F5344CB8AC3E}">
        <p14:creationId xmlns:p14="http://schemas.microsoft.com/office/powerpoint/2010/main" val="2818661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417C4-D032-4D20-BEEB-AEF26644B99B}"/>
              </a:ext>
            </a:extLst>
          </p:cNvPr>
          <p:cNvSpPr>
            <a:spLocks noGrp="1"/>
          </p:cNvSpPr>
          <p:nvPr>
            <p:ph idx="1"/>
          </p:nvPr>
        </p:nvSpPr>
        <p:spPr>
          <a:xfrm>
            <a:off x="359898" y="700210"/>
            <a:ext cx="10515600" cy="4351338"/>
          </a:xfrm>
        </p:spPr>
        <p:txBody>
          <a:bodyPr/>
          <a:lstStyle/>
          <a:p>
            <a:pPr marL="0" indent="0">
              <a:buNone/>
            </a:pPr>
            <a:r>
              <a:rPr lang="en-US" dirty="0"/>
              <a:t>Which of the following is the activity that compares the planned test progress to the actual test progress? </a:t>
            </a:r>
            <a:br>
              <a:rPr lang="ar-JO" dirty="0"/>
            </a:br>
            <a:br>
              <a:rPr lang="ar-JO" dirty="0"/>
            </a:br>
            <a:endParaRPr lang="en-US" dirty="0"/>
          </a:p>
          <a:p>
            <a:pPr marL="0" indent="0">
              <a:buNone/>
            </a:pPr>
            <a:r>
              <a:rPr lang="en-US" b="1" dirty="0"/>
              <a:t>A.</a:t>
            </a:r>
            <a:r>
              <a:rPr lang="ar-JO" b="1" dirty="0"/>
              <a:t> </a:t>
            </a:r>
            <a:r>
              <a:rPr lang="en-US" b="1" dirty="0"/>
              <a:t>Test monitoring </a:t>
            </a:r>
          </a:p>
          <a:p>
            <a:pPr marL="0" indent="0">
              <a:buNone/>
            </a:pPr>
            <a:r>
              <a:rPr lang="en-US" dirty="0"/>
              <a:t>B.</a:t>
            </a:r>
            <a:r>
              <a:rPr lang="ar-JO" dirty="0"/>
              <a:t> </a:t>
            </a:r>
            <a:r>
              <a:rPr lang="en-US" dirty="0"/>
              <a:t>Test planning </a:t>
            </a:r>
          </a:p>
          <a:p>
            <a:pPr marL="0" indent="0">
              <a:buNone/>
            </a:pPr>
            <a:r>
              <a:rPr lang="en-US" dirty="0"/>
              <a:t>C.</a:t>
            </a:r>
            <a:r>
              <a:rPr lang="ar-JO" dirty="0"/>
              <a:t> </a:t>
            </a:r>
            <a:r>
              <a:rPr lang="en-US" dirty="0"/>
              <a:t>Test closure </a:t>
            </a:r>
          </a:p>
          <a:p>
            <a:pPr marL="0" indent="0">
              <a:buNone/>
            </a:pPr>
            <a:r>
              <a:rPr lang="en-US" dirty="0"/>
              <a:t>D.</a:t>
            </a:r>
            <a:r>
              <a:rPr lang="ar-JO" dirty="0"/>
              <a:t> </a:t>
            </a:r>
            <a:r>
              <a:rPr lang="en-US" dirty="0"/>
              <a:t>Test control </a:t>
            </a:r>
          </a:p>
          <a:p>
            <a:endParaRPr lang="en-US" dirty="0"/>
          </a:p>
        </p:txBody>
      </p:sp>
    </p:spTree>
    <p:extLst>
      <p:ext uri="{BB962C8B-B14F-4D97-AF65-F5344CB8AC3E}">
        <p14:creationId xmlns:p14="http://schemas.microsoft.com/office/powerpoint/2010/main" val="1898816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294C-B29F-4E32-B735-52D77EAE8DAD}"/>
              </a:ext>
            </a:extLst>
          </p:cNvPr>
          <p:cNvSpPr>
            <a:spLocks noGrp="1"/>
          </p:cNvSpPr>
          <p:nvPr>
            <p:ph type="title"/>
          </p:nvPr>
        </p:nvSpPr>
        <p:spPr/>
        <p:txBody>
          <a:bodyPr>
            <a:normAutofit fontScale="90000"/>
          </a:bodyPr>
          <a:lstStyle/>
          <a:p>
            <a:br>
              <a:rPr lang="en-US" dirty="0"/>
            </a:br>
            <a:r>
              <a:rPr lang="en-US" dirty="0"/>
              <a:t>Chapter 2: Testing Throughout the Software Lifecycle</a:t>
            </a:r>
          </a:p>
        </p:txBody>
      </p:sp>
      <p:sp>
        <p:nvSpPr>
          <p:cNvPr id="3" name="Content Placeholder 2">
            <a:extLst>
              <a:ext uri="{FF2B5EF4-FFF2-40B4-BE49-F238E27FC236}">
                <a16:creationId xmlns:a16="http://schemas.microsoft.com/office/drawing/2014/main" id="{8F503A00-7995-4813-8C05-8605B3072947}"/>
              </a:ext>
            </a:extLst>
          </p:cNvPr>
          <p:cNvSpPr>
            <a:spLocks noGrp="1"/>
          </p:cNvSpPr>
          <p:nvPr>
            <p:ph idx="1"/>
          </p:nvPr>
        </p:nvSpPr>
        <p:spPr>
          <a:xfrm>
            <a:off x="838200" y="2743199"/>
            <a:ext cx="10515600" cy="3433763"/>
          </a:xfrm>
        </p:spPr>
        <p:txBody>
          <a:bodyPr/>
          <a:lstStyle/>
          <a:p>
            <a:r>
              <a:rPr lang="en-US" dirty="0"/>
              <a:t>Software Development Models</a:t>
            </a:r>
          </a:p>
          <a:p>
            <a:r>
              <a:rPr lang="en-US" dirty="0"/>
              <a:t>Test Levels</a:t>
            </a:r>
          </a:p>
          <a:p>
            <a:r>
              <a:rPr lang="en-US" dirty="0"/>
              <a:t>Test Types</a:t>
            </a:r>
          </a:p>
          <a:p>
            <a:r>
              <a:rPr lang="en-US" dirty="0"/>
              <a:t>Maintenance Testing</a:t>
            </a:r>
          </a:p>
        </p:txBody>
      </p:sp>
    </p:spTree>
    <p:extLst>
      <p:ext uri="{BB962C8B-B14F-4D97-AF65-F5344CB8AC3E}">
        <p14:creationId xmlns:p14="http://schemas.microsoft.com/office/powerpoint/2010/main" val="3527784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8A54-7C9F-4594-9B62-3B08FEB62BD9}"/>
              </a:ext>
            </a:extLst>
          </p:cNvPr>
          <p:cNvSpPr>
            <a:spLocks noGrp="1"/>
          </p:cNvSpPr>
          <p:nvPr>
            <p:ph type="title"/>
          </p:nvPr>
        </p:nvSpPr>
        <p:spPr>
          <a:xfrm>
            <a:off x="978877" y="251213"/>
            <a:ext cx="10515600" cy="760290"/>
          </a:xfrm>
        </p:spPr>
        <p:txBody>
          <a:bodyPr/>
          <a:lstStyle/>
          <a:p>
            <a:r>
              <a:rPr lang="en-US" dirty="0"/>
              <a:t>Software Development Models</a:t>
            </a:r>
          </a:p>
        </p:txBody>
      </p:sp>
      <p:pic>
        <p:nvPicPr>
          <p:cNvPr id="5" name="Content Placeholder 4">
            <a:extLst>
              <a:ext uri="{FF2B5EF4-FFF2-40B4-BE49-F238E27FC236}">
                <a16:creationId xmlns:a16="http://schemas.microsoft.com/office/drawing/2014/main" id="{79AD331A-CB11-48A6-93EF-D204C355E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44" y="1152955"/>
            <a:ext cx="7734671" cy="3981754"/>
          </a:xfrm>
        </p:spPr>
      </p:pic>
      <p:sp>
        <p:nvSpPr>
          <p:cNvPr id="3" name="Rectangle 2">
            <a:extLst>
              <a:ext uri="{FF2B5EF4-FFF2-40B4-BE49-F238E27FC236}">
                <a16:creationId xmlns:a16="http://schemas.microsoft.com/office/drawing/2014/main" id="{880E8CC7-9BB7-4F68-9EEA-4E3456BFB8CD}"/>
              </a:ext>
            </a:extLst>
          </p:cNvPr>
          <p:cNvSpPr/>
          <p:nvPr/>
        </p:nvSpPr>
        <p:spPr>
          <a:xfrm>
            <a:off x="253219" y="5732583"/>
            <a:ext cx="11465170" cy="830997"/>
          </a:xfrm>
          <a:prstGeom prst="rect">
            <a:avLst/>
          </a:prstGeom>
        </p:spPr>
        <p:txBody>
          <a:bodyPr wrap="square">
            <a:spAutoFit/>
          </a:bodyPr>
          <a:lstStyle/>
          <a:p>
            <a:r>
              <a:rPr lang="en-US" sz="2400" b="1" dirty="0">
                <a:solidFill>
                  <a:srgbClr val="000000"/>
                </a:solidFill>
                <a:latin typeface="Calibri" panose="020F0502020204030204" pitchFamily="34" charset="0"/>
              </a:rPr>
              <a:t>A software development lifecycle model </a:t>
            </a:r>
            <a:r>
              <a:rPr lang="en-US" sz="2400" dirty="0">
                <a:solidFill>
                  <a:srgbClr val="000000"/>
                </a:solidFill>
                <a:latin typeface="Calibri" panose="020F0502020204030204" pitchFamily="34" charset="0"/>
              </a:rPr>
              <a:t>describes the types of activity performed at each stage in a software development project.</a:t>
            </a:r>
            <a:endParaRPr lang="en-US" sz="2400" dirty="0"/>
          </a:p>
        </p:txBody>
      </p:sp>
    </p:spTree>
    <p:extLst>
      <p:ext uri="{BB962C8B-B14F-4D97-AF65-F5344CB8AC3E}">
        <p14:creationId xmlns:p14="http://schemas.microsoft.com/office/powerpoint/2010/main" val="48536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B7D8-7DD6-433C-AD69-9C84B5A8846E}"/>
              </a:ext>
            </a:extLst>
          </p:cNvPr>
          <p:cNvSpPr>
            <a:spLocks noGrp="1"/>
          </p:cNvSpPr>
          <p:nvPr>
            <p:ph type="title"/>
          </p:nvPr>
        </p:nvSpPr>
        <p:spPr/>
        <p:txBody>
          <a:bodyPr/>
          <a:lstStyle/>
          <a:p>
            <a:r>
              <a:rPr lang="en-US" b="1" dirty="0"/>
              <a:t>Characteristics of good Testing In any software lifecycle model </a:t>
            </a:r>
            <a:endParaRPr lang="en-US" dirty="0"/>
          </a:p>
        </p:txBody>
      </p:sp>
      <p:sp>
        <p:nvSpPr>
          <p:cNvPr id="3" name="Content Placeholder 2">
            <a:extLst>
              <a:ext uri="{FF2B5EF4-FFF2-40B4-BE49-F238E27FC236}">
                <a16:creationId xmlns:a16="http://schemas.microsoft.com/office/drawing/2014/main" id="{E33CEE84-C231-462B-BDD6-ADE668CC18A1}"/>
              </a:ext>
            </a:extLst>
          </p:cNvPr>
          <p:cNvSpPr>
            <a:spLocks noGrp="1"/>
          </p:cNvSpPr>
          <p:nvPr>
            <p:ph idx="1"/>
          </p:nvPr>
        </p:nvSpPr>
        <p:spPr/>
        <p:txBody>
          <a:bodyPr/>
          <a:lstStyle/>
          <a:p>
            <a:r>
              <a:rPr lang="en-US" dirty="0"/>
              <a:t>For every development activity, there is a corresponding test activity </a:t>
            </a:r>
            <a:br>
              <a:rPr lang="en-US" dirty="0"/>
            </a:br>
            <a:br>
              <a:rPr lang="en-US" dirty="0"/>
            </a:br>
            <a:endParaRPr lang="en-US" dirty="0"/>
          </a:p>
          <a:p>
            <a:r>
              <a:rPr lang="en-US" dirty="0"/>
              <a:t>Testers participate in the discussions to define requirements , design, and are involved in reviewing work products.</a:t>
            </a:r>
            <a:br>
              <a:rPr lang="en-US" dirty="0"/>
            </a:br>
            <a:endParaRPr lang="en-US" dirty="0"/>
          </a:p>
          <a:p>
            <a:pPr marL="0" indent="0">
              <a:buNone/>
            </a:pPr>
            <a:endParaRPr lang="en-US" dirty="0"/>
          </a:p>
        </p:txBody>
      </p:sp>
    </p:spTree>
    <p:extLst>
      <p:ext uri="{BB962C8B-B14F-4D97-AF65-F5344CB8AC3E}">
        <p14:creationId xmlns:p14="http://schemas.microsoft.com/office/powerpoint/2010/main" val="2017885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784F-E628-4527-8B6C-A331C427FEF7}"/>
              </a:ext>
            </a:extLst>
          </p:cNvPr>
          <p:cNvSpPr>
            <a:spLocks noGrp="1"/>
          </p:cNvSpPr>
          <p:nvPr>
            <p:ph type="title"/>
          </p:nvPr>
        </p:nvSpPr>
        <p:spPr/>
        <p:txBody>
          <a:bodyPr/>
          <a:lstStyle/>
          <a:p>
            <a:r>
              <a:rPr lang="en-US" dirty="0"/>
              <a:t>Software Development Models</a:t>
            </a:r>
          </a:p>
        </p:txBody>
      </p:sp>
      <p:pic>
        <p:nvPicPr>
          <p:cNvPr id="5" name="Content Placeholder 4">
            <a:extLst>
              <a:ext uri="{FF2B5EF4-FFF2-40B4-BE49-F238E27FC236}">
                <a16:creationId xmlns:a16="http://schemas.microsoft.com/office/drawing/2014/main" id="{75A1EF41-1850-4C9C-9710-679CF372F2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297" y="1690688"/>
            <a:ext cx="7411405" cy="4527020"/>
          </a:xfrm>
        </p:spPr>
      </p:pic>
    </p:spTree>
    <p:extLst>
      <p:ext uri="{BB962C8B-B14F-4D97-AF65-F5344CB8AC3E}">
        <p14:creationId xmlns:p14="http://schemas.microsoft.com/office/powerpoint/2010/main" val="37709545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6627-09C0-4D7D-94F2-C442C57BD864}"/>
              </a:ext>
            </a:extLst>
          </p:cNvPr>
          <p:cNvSpPr>
            <a:spLocks noGrp="1"/>
          </p:cNvSpPr>
          <p:nvPr>
            <p:ph type="title"/>
          </p:nvPr>
        </p:nvSpPr>
        <p:spPr/>
        <p:txBody>
          <a:bodyPr/>
          <a:lstStyle/>
          <a:p>
            <a:r>
              <a:rPr lang="en-US" dirty="0"/>
              <a:t>Sequential </a:t>
            </a:r>
            <a:r>
              <a:rPr lang="ar-JO" dirty="0"/>
              <a:t> </a:t>
            </a:r>
            <a:r>
              <a:rPr lang="en-US" dirty="0"/>
              <a:t>Model</a:t>
            </a:r>
          </a:p>
        </p:txBody>
      </p:sp>
      <p:sp>
        <p:nvSpPr>
          <p:cNvPr id="3" name="Content Placeholder 2">
            <a:extLst>
              <a:ext uri="{FF2B5EF4-FFF2-40B4-BE49-F238E27FC236}">
                <a16:creationId xmlns:a16="http://schemas.microsoft.com/office/drawing/2014/main" id="{5CCDCD27-5E15-4E1F-852C-F01C739AF613}"/>
              </a:ext>
            </a:extLst>
          </p:cNvPr>
          <p:cNvSpPr>
            <a:spLocks noGrp="1"/>
          </p:cNvSpPr>
          <p:nvPr>
            <p:ph idx="1"/>
          </p:nvPr>
        </p:nvSpPr>
        <p:spPr/>
        <p:txBody>
          <a:bodyPr/>
          <a:lstStyle/>
          <a:p>
            <a:r>
              <a:rPr lang="en-US" dirty="0"/>
              <a:t>Describes the software development process as a linear, sequential flow of activities. </a:t>
            </a:r>
            <a:br>
              <a:rPr lang="en-US" dirty="0"/>
            </a:br>
            <a:br>
              <a:rPr lang="en-US" dirty="0"/>
            </a:br>
            <a:endParaRPr lang="en-US" dirty="0"/>
          </a:p>
          <a:p>
            <a:r>
              <a:rPr lang="en-US" dirty="0"/>
              <a:t>This means that any phase in the development process should be start when the previous phase is complete. </a:t>
            </a:r>
            <a:br>
              <a:rPr lang="en-US" dirty="0"/>
            </a:br>
            <a:endParaRPr lang="en-US" dirty="0"/>
          </a:p>
          <a:p>
            <a:r>
              <a:rPr lang="en-US" dirty="0"/>
              <a:t>no overlap of phases</a:t>
            </a:r>
          </a:p>
          <a:p>
            <a:endParaRPr lang="en-US" dirty="0"/>
          </a:p>
          <a:p>
            <a:endParaRPr lang="en-US" dirty="0"/>
          </a:p>
        </p:txBody>
      </p:sp>
    </p:spTree>
    <p:extLst>
      <p:ext uri="{BB962C8B-B14F-4D97-AF65-F5344CB8AC3E}">
        <p14:creationId xmlns:p14="http://schemas.microsoft.com/office/powerpoint/2010/main" val="2663649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DD91-2389-473A-9E65-83A72C2FA3D8}"/>
              </a:ext>
            </a:extLst>
          </p:cNvPr>
          <p:cNvSpPr>
            <a:spLocks noGrp="1"/>
          </p:cNvSpPr>
          <p:nvPr>
            <p:ph type="title"/>
          </p:nvPr>
        </p:nvSpPr>
        <p:spPr/>
        <p:txBody>
          <a:bodyPr/>
          <a:lstStyle/>
          <a:p>
            <a:r>
              <a:rPr lang="en-US" dirty="0"/>
              <a:t>Which Model to select?</a:t>
            </a:r>
          </a:p>
        </p:txBody>
      </p:sp>
      <p:pic>
        <p:nvPicPr>
          <p:cNvPr id="5" name="Content Placeholder 4">
            <a:extLst>
              <a:ext uri="{FF2B5EF4-FFF2-40B4-BE49-F238E27FC236}">
                <a16:creationId xmlns:a16="http://schemas.microsoft.com/office/drawing/2014/main" id="{146FC033-D62D-47D0-AEA7-43DE60CD2C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511" y="2102078"/>
            <a:ext cx="7870866" cy="3371737"/>
          </a:xfrm>
        </p:spPr>
      </p:pic>
    </p:spTree>
    <p:extLst>
      <p:ext uri="{BB962C8B-B14F-4D97-AF65-F5344CB8AC3E}">
        <p14:creationId xmlns:p14="http://schemas.microsoft.com/office/powerpoint/2010/main" val="2485722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0705-D0B0-4501-928C-3CD25880C543}"/>
              </a:ext>
            </a:extLst>
          </p:cNvPr>
          <p:cNvSpPr>
            <a:spLocks noGrp="1"/>
          </p:cNvSpPr>
          <p:nvPr>
            <p:ph type="title"/>
          </p:nvPr>
        </p:nvSpPr>
        <p:spPr>
          <a:xfrm>
            <a:off x="838200" y="365126"/>
            <a:ext cx="10515600" cy="1154186"/>
          </a:xfrm>
        </p:spPr>
        <p:txBody>
          <a:bodyPr/>
          <a:lstStyle/>
          <a:p>
            <a:r>
              <a:rPr lang="en-US" dirty="0"/>
              <a:t>1) Waterfall Model</a:t>
            </a:r>
          </a:p>
        </p:txBody>
      </p:sp>
      <p:sp>
        <p:nvSpPr>
          <p:cNvPr id="4" name="Content Placeholder 3">
            <a:extLst>
              <a:ext uri="{FF2B5EF4-FFF2-40B4-BE49-F238E27FC236}">
                <a16:creationId xmlns:a16="http://schemas.microsoft.com/office/drawing/2014/main" id="{90D198FC-7677-4CAC-A942-71AB7BECC5B4}"/>
              </a:ext>
            </a:extLst>
          </p:cNvPr>
          <p:cNvSpPr>
            <a:spLocks noGrp="1"/>
          </p:cNvSpPr>
          <p:nvPr>
            <p:ph idx="1"/>
          </p:nvPr>
        </p:nvSpPr>
        <p:spPr>
          <a:xfrm>
            <a:off x="838199" y="1825625"/>
            <a:ext cx="11105271" cy="4905766"/>
          </a:xfrm>
        </p:spPr>
        <p:txBody>
          <a:bodyPr/>
          <a:lstStyle/>
          <a:p>
            <a:r>
              <a:rPr lang="en-US" dirty="0"/>
              <a:t>In the Waterfall model, the development activities are completed one after another. </a:t>
            </a:r>
            <a:br>
              <a:rPr lang="en-US" dirty="0"/>
            </a:br>
            <a:endParaRPr lang="en-US" dirty="0"/>
          </a:p>
          <a:p>
            <a:r>
              <a:rPr lang="en-US" dirty="0"/>
              <a:t>In this model, test activities only occur after all other development activities have been completed </a:t>
            </a:r>
          </a:p>
          <a:p>
            <a:endParaRPr lang="en-US" dirty="0"/>
          </a:p>
          <a:p>
            <a:endParaRPr lang="en-US" dirty="0"/>
          </a:p>
        </p:txBody>
      </p:sp>
      <p:pic>
        <p:nvPicPr>
          <p:cNvPr id="6" name="Content Placeholder 4">
            <a:extLst>
              <a:ext uri="{FF2B5EF4-FFF2-40B4-BE49-F238E27FC236}">
                <a16:creationId xmlns:a16="http://schemas.microsoft.com/office/drawing/2014/main" id="{E556D2D5-8F9C-4CF0-B8E8-54C61D5A5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813" y="3572628"/>
            <a:ext cx="4107987" cy="3158763"/>
          </a:xfrm>
          <a:prstGeom prst="rect">
            <a:avLst/>
          </a:prstGeom>
        </p:spPr>
      </p:pic>
    </p:spTree>
    <p:extLst>
      <p:ext uri="{BB962C8B-B14F-4D97-AF65-F5344CB8AC3E}">
        <p14:creationId xmlns:p14="http://schemas.microsoft.com/office/powerpoint/2010/main" val="2871696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79E1-897C-4E1A-80D1-C1E1CC4B8344}"/>
              </a:ext>
            </a:extLst>
          </p:cNvPr>
          <p:cNvSpPr>
            <a:spLocks noGrp="1"/>
          </p:cNvSpPr>
          <p:nvPr>
            <p:ph type="title"/>
          </p:nvPr>
        </p:nvSpPr>
        <p:spPr/>
        <p:txBody>
          <a:bodyPr/>
          <a:lstStyle/>
          <a:p>
            <a:r>
              <a:rPr lang="en-US" dirty="0"/>
              <a:t>Advantage &amp; disadvantage Waterfall Model</a:t>
            </a:r>
          </a:p>
        </p:txBody>
      </p:sp>
      <p:sp>
        <p:nvSpPr>
          <p:cNvPr id="3" name="Content Placeholder 2">
            <a:extLst>
              <a:ext uri="{FF2B5EF4-FFF2-40B4-BE49-F238E27FC236}">
                <a16:creationId xmlns:a16="http://schemas.microsoft.com/office/drawing/2014/main" id="{A905EF75-22E3-4244-96EC-3EE8B3FB8B87}"/>
              </a:ext>
            </a:extLst>
          </p:cNvPr>
          <p:cNvSpPr>
            <a:spLocks noGrp="1"/>
          </p:cNvSpPr>
          <p:nvPr>
            <p:ph idx="1"/>
          </p:nvPr>
        </p:nvSpPr>
        <p:spPr>
          <a:xfrm>
            <a:off x="336885" y="1825624"/>
            <a:ext cx="11016916" cy="4803775"/>
          </a:xfrm>
        </p:spPr>
        <p:txBody>
          <a:bodyPr>
            <a:normAutofit/>
          </a:bodyPr>
          <a:lstStyle/>
          <a:p>
            <a:r>
              <a:rPr lang="en-US" b="1" dirty="0"/>
              <a:t>Advantage</a:t>
            </a:r>
            <a:br>
              <a:rPr lang="en-US" dirty="0"/>
            </a:br>
            <a:r>
              <a:rPr lang="en-US" dirty="0"/>
              <a:t>1- This model is simple and easy to understand and use.</a:t>
            </a:r>
            <a:br>
              <a:rPr lang="en-US" dirty="0"/>
            </a:br>
            <a:r>
              <a:rPr lang="en-US" dirty="0"/>
              <a:t>2- Phases do not overlap.</a:t>
            </a:r>
            <a:br>
              <a:rPr lang="en-US" dirty="0"/>
            </a:br>
            <a:r>
              <a:rPr lang="en-US" dirty="0"/>
              <a:t>3- Waterfall model works well for smaller projects where requirements are clearly defined and very well understood.</a:t>
            </a:r>
            <a:br>
              <a:rPr lang="en-US" dirty="0"/>
            </a:br>
            <a:endParaRPr lang="en-US" dirty="0"/>
          </a:p>
          <a:p>
            <a:r>
              <a:rPr lang="en-US" b="1" dirty="0"/>
              <a:t>Disadvantage</a:t>
            </a:r>
            <a:br>
              <a:rPr lang="en-US" b="1" dirty="0"/>
            </a:br>
            <a:r>
              <a:rPr lang="en-US" dirty="0"/>
              <a:t>1- Once an application is in the testing stage, it is very difficult to go back and change something.</a:t>
            </a:r>
            <a:br>
              <a:rPr lang="en-US" dirty="0"/>
            </a:br>
            <a:r>
              <a:rPr lang="en-US" dirty="0"/>
              <a:t>2- No working software is produced until late during the life cycle.</a:t>
            </a:r>
            <a:br>
              <a:rPr lang="en-US" dirty="0"/>
            </a:br>
            <a:r>
              <a:rPr lang="en-US" dirty="0"/>
              <a:t>3- Not a good model for complex.</a:t>
            </a:r>
          </a:p>
        </p:txBody>
      </p:sp>
    </p:spTree>
    <p:extLst>
      <p:ext uri="{BB962C8B-B14F-4D97-AF65-F5344CB8AC3E}">
        <p14:creationId xmlns:p14="http://schemas.microsoft.com/office/powerpoint/2010/main" val="164793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80B7-D6CA-4329-8192-71CFF7C76B2D}"/>
              </a:ext>
            </a:extLst>
          </p:cNvPr>
          <p:cNvSpPr>
            <a:spLocks noGrp="1"/>
          </p:cNvSpPr>
          <p:nvPr>
            <p:ph type="title"/>
          </p:nvPr>
        </p:nvSpPr>
        <p:spPr>
          <a:xfrm>
            <a:off x="675249" y="868387"/>
            <a:ext cx="10298723" cy="957238"/>
          </a:xfrm>
        </p:spPr>
        <p:txBody>
          <a:bodyPr>
            <a:normAutofit fontScale="90000"/>
          </a:bodyPr>
          <a:lstStyle/>
          <a:p>
            <a:r>
              <a:rPr lang="en-US" dirty="0"/>
              <a:t>Verification and Validation</a:t>
            </a:r>
            <a:br>
              <a:rPr lang="en-US" dirty="0"/>
            </a:br>
            <a:endParaRPr lang="en-US" dirty="0"/>
          </a:p>
        </p:txBody>
      </p:sp>
      <p:sp>
        <p:nvSpPr>
          <p:cNvPr id="3" name="Content Placeholder 2">
            <a:extLst>
              <a:ext uri="{FF2B5EF4-FFF2-40B4-BE49-F238E27FC236}">
                <a16:creationId xmlns:a16="http://schemas.microsoft.com/office/drawing/2014/main" id="{FA175F5C-1077-4FCC-9B10-19AD0D2770E2}"/>
              </a:ext>
            </a:extLst>
          </p:cNvPr>
          <p:cNvSpPr>
            <a:spLocks noGrp="1"/>
          </p:cNvSpPr>
          <p:nvPr>
            <p:ph idx="1"/>
          </p:nvPr>
        </p:nvSpPr>
        <p:spPr>
          <a:xfrm>
            <a:off x="787791" y="1825624"/>
            <a:ext cx="10566009" cy="4476701"/>
          </a:xfrm>
        </p:spPr>
        <p:txBody>
          <a:bodyPr/>
          <a:lstStyle/>
          <a:p>
            <a:r>
              <a:rPr lang="en-US" dirty="0"/>
              <a:t>Verification : Are we building the </a:t>
            </a:r>
            <a:r>
              <a:rPr lang="en-US" b="1" dirty="0"/>
              <a:t>system right</a:t>
            </a:r>
            <a:r>
              <a:rPr lang="en-US" dirty="0"/>
              <a:t> ? We following process and guideline.</a:t>
            </a:r>
            <a:br>
              <a:rPr lang="en-US" dirty="0"/>
            </a:br>
            <a:br>
              <a:rPr lang="en-US" dirty="0"/>
            </a:br>
            <a:br>
              <a:rPr lang="en-US" dirty="0"/>
            </a:br>
            <a:endParaRPr lang="en-US" dirty="0"/>
          </a:p>
          <a:p>
            <a:r>
              <a:rPr lang="en-US" dirty="0"/>
              <a:t>Validation : Are we building the </a:t>
            </a:r>
            <a:r>
              <a:rPr lang="en-US" b="1" dirty="0"/>
              <a:t>right system</a:t>
            </a:r>
            <a:r>
              <a:rPr lang="en-US" dirty="0"/>
              <a:t>? As the client expected !</a:t>
            </a:r>
          </a:p>
        </p:txBody>
      </p:sp>
    </p:spTree>
    <p:extLst>
      <p:ext uri="{BB962C8B-B14F-4D97-AF65-F5344CB8AC3E}">
        <p14:creationId xmlns:p14="http://schemas.microsoft.com/office/powerpoint/2010/main" val="1696908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E2EB-7981-4592-AF22-71BD07DCCD0B}"/>
              </a:ext>
            </a:extLst>
          </p:cNvPr>
          <p:cNvSpPr>
            <a:spLocks noGrp="1"/>
          </p:cNvSpPr>
          <p:nvPr>
            <p:ph type="title"/>
          </p:nvPr>
        </p:nvSpPr>
        <p:spPr>
          <a:xfrm>
            <a:off x="1125414" y="365126"/>
            <a:ext cx="10228385" cy="760290"/>
          </a:xfrm>
        </p:spPr>
        <p:txBody>
          <a:bodyPr/>
          <a:lstStyle/>
          <a:p>
            <a:r>
              <a:rPr lang="en-US" dirty="0"/>
              <a:t>2) V-Model</a:t>
            </a:r>
          </a:p>
        </p:txBody>
      </p:sp>
      <p:sp>
        <p:nvSpPr>
          <p:cNvPr id="3" name="Content Placeholder 2">
            <a:extLst>
              <a:ext uri="{FF2B5EF4-FFF2-40B4-BE49-F238E27FC236}">
                <a16:creationId xmlns:a16="http://schemas.microsoft.com/office/drawing/2014/main" id="{7BC6E9BB-9CC8-45B7-B15A-E285F0606E39}"/>
              </a:ext>
            </a:extLst>
          </p:cNvPr>
          <p:cNvSpPr>
            <a:spLocks noGrp="1"/>
          </p:cNvSpPr>
          <p:nvPr>
            <p:ph idx="1"/>
          </p:nvPr>
        </p:nvSpPr>
        <p:spPr>
          <a:xfrm>
            <a:off x="98474" y="1125417"/>
            <a:ext cx="12093526" cy="5570806"/>
          </a:xfrm>
        </p:spPr>
        <p:txBody>
          <a:bodyPr/>
          <a:lstStyle/>
          <a:p>
            <a:r>
              <a:rPr lang="en-US" dirty="0"/>
              <a:t>V-model integrates the test process throughout the development process, implementing the principle of early testing. </a:t>
            </a:r>
          </a:p>
          <a:p>
            <a:pPr marL="0" indent="0">
              <a:buNone/>
            </a:pPr>
            <a:endParaRPr lang="en-US" b="1" dirty="0"/>
          </a:p>
          <a:p>
            <a:pPr marL="0" indent="0">
              <a:buNone/>
            </a:pPr>
            <a:endParaRPr lang="en-US" dirty="0"/>
          </a:p>
        </p:txBody>
      </p:sp>
      <p:pic>
        <p:nvPicPr>
          <p:cNvPr id="4" name="Content Placeholder 4">
            <a:extLst>
              <a:ext uri="{FF2B5EF4-FFF2-40B4-BE49-F238E27FC236}">
                <a16:creationId xmlns:a16="http://schemas.microsoft.com/office/drawing/2014/main" id="{6DC5DE18-EB9D-4460-9375-737584275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163" y="2157508"/>
            <a:ext cx="6360835" cy="4335366"/>
          </a:xfrm>
          <a:prstGeom prst="rect">
            <a:avLst/>
          </a:prstGeom>
        </p:spPr>
      </p:pic>
    </p:spTree>
    <p:extLst>
      <p:ext uri="{BB962C8B-B14F-4D97-AF65-F5344CB8AC3E}">
        <p14:creationId xmlns:p14="http://schemas.microsoft.com/office/powerpoint/2010/main" val="2745834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6858-A9C1-4BBA-B30A-0818793EF696}"/>
              </a:ext>
            </a:extLst>
          </p:cNvPr>
          <p:cNvSpPr>
            <a:spLocks noGrp="1"/>
          </p:cNvSpPr>
          <p:nvPr>
            <p:ph type="title"/>
          </p:nvPr>
        </p:nvSpPr>
        <p:spPr/>
        <p:txBody>
          <a:bodyPr/>
          <a:lstStyle/>
          <a:p>
            <a:r>
              <a:rPr lang="en-US" dirty="0"/>
              <a:t>Incremental &amp; Iterative Development Model</a:t>
            </a:r>
            <a:r>
              <a:rPr lang="en-US" b="1" dirty="0"/>
              <a:t>  </a:t>
            </a:r>
            <a:endParaRPr lang="en-US" dirty="0"/>
          </a:p>
        </p:txBody>
      </p:sp>
      <p:sp>
        <p:nvSpPr>
          <p:cNvPr id="3" name="Content Placeholder 2">
            <a:extLst>
              <a:ext uri="{FF2B5EF4-FFF2-40B4-BE49-F238E27FC236}">
                <a16:creationId xmlns:a16="http://schemas.microsoft.com/office/drawing/2014/main" id="{6FB5714A-884E-4A2B-B956-74C557084824}"/>
              </a:ext>
            </a:extLst>
          </p:cNvPr>
          <p:cNvSpPr>
            <a:spLocks noGrp="1"/>
          </p:cNvSpPr>
          <p:nvPr>
            <p:ph idx="1"/>
          </p:nvPr>
        </p:nvSpPr>
        <p:spPr>
          <a:xfrm>
            <a:off x="365761" y="1690688"/>
            <a:ext cx="11197882" cy="4486275"/>
          </a:xfrm>
        </p:spPr>
        <p:txBody>
          <a:bodyPr/>
          <a:lstStyle/>
          <a:p>
            <a:r>
              <a:rPr lang="en-US" b="1" dirty="0"/>
              <a:t>Incremental development</a:t>
            </a:r>
            <a:r>
              <a:rPr lang="en-US" dirty="0"/>
              <a:t> involves establishing requirements, designing, building, and testing a system in pieces, which means that the software’s features grow incrementally. </a:t>
            </a:r>
            <a:r>
              <a:rPr lang="en-US" b="1" dirty="0"/>
              <a:t>but typically require months or years for delivery to stakeholders and users.</a:t>
            </a:r>
            <a:br>
              <a:rPr lang="en-US" b="1" dirty="0"/>
            </a:br>
            <a:br>
              <a:rPr lang="en-US" dirty="0"/>
            </a:br>
            <a:endParaRPr lang="en-US" dirty="0"/>
          </a:p>
          <a:p>
            <a:r>
              <a:rPr lang="en-US" b="1" dirty="0"/>
              <a:t>Iterative Development </a:t>
            </a:r>
            <a:r>
              <a:rPr lang="en-US" dirty="0"/>
              <a:t>occurs when groups of features are specified, designed, built, and tested together in a series of cycles, often of a </a:t>
            </a:r>
            <a:r>
              <a:rPr lang="en-US" b="1" dirty="0"/>
              <a:t>fixed duration</a:t>
            </a:r>
            <a:r>
              <a:rPr lang="en-US" dirty="0"/>
              <a:t>,</a:t>
            </a:r>
            <a:r>
              <a:rPr lang="en-US" b="1" dirty="0"/>
              <a:t> </a:t>
            </a:r>
            <a:r>
              <a:rPr lang="en-US" dirty="0"/>
              <a:t>iteration delivers working software which is a growing subset of the overall set of features.</a:t>
            </a:r>
          </a:p>
          <a:p>
            <a:endParaRPr lang="en-US" dirty="0"/>
          </a:p>
          <a:p>
            <a:endParaRPr lang="en-US" dirty="0"/>
          </a:p>
          <a:p>
            <a:endParaRPr lang="en-US" dirty="0"/>
          </a:p>
        </p:txBody>
      </p:sp>
    </p:spTree>
    <p:extLst>
      <p:ext uri="{BB962C8B-B14F-4D97-AF65-F5344CB8AC3E}">
        <p14:creationId xmlns:p14="http://schemas.microsoft.com/office/powerpoint/2010/main" val="1969495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B9EE0-AF8A-42A4-9287-F89D2F2BB82E}"/>
              </a:ext>
            </a:extLst>
          </p:cNvPr>
          <p:cNvSpPr>
            <a:spLocks noGrp="1"/>
          </p:cNvSpPr>
          <p:nvPr>
            <p:ph type="title"/>
          </p:nvPr>
        </p:nvSpPr>
        <p:spPr/>
        <p:txBody>
          <a:bodyPr/>
          <a:lstStyle/>
          <a:p>
            <a:r>
              <a:rPr lang="en-US" dirty="0"/>
              <a:t>3) Agile model</a:t>
            </a:r>
          </a:p>
        </p:txBody>
      </p:sp>
      <p:pic>
        <p:nvPicPr>
          <p:cNvPr id="9" name="Content Placeholder 8">
            <a:extLst>
              <a:ext uri="{FF2B5EF4-FFF2-40B4-BE49-F238E27FC236}">
                <a16:creationId xmlns:a16="http://schemas.microsoft.com/office/drawing/2014/main" id="{2F1621FE-542B-4897-931C-B2B1EC4933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44" y="1869752"/>
            <a:ext cx="7675778" cy="3959727"/>
          </a:xfrm>
        </p:spPr>
      </p:pic>
    </p:spTree>
    <p:extLst>
      <p:ext uri="{BB962C8B-B14F-4D97-AF65-F5344CB8AC3E}">
        <p14:creationId xmlns:p14="http://schemas.microsoft.com/office/powerpoint/2010/main" val="1981179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66F5-BE30-4428-9C45-7131DEC7E398}"/>
              </a:ext>
            </a:extLst>
          </p:cNvPr>
          <p:cNvSpPr>
            <a:spLocks noGrp="1"/>
          </p:cNvSpPr>
          <p:nvPr>
            <p:ph type="title"/>
          </p:nvPr>
        </p:nvSpPr>
        <p:spPr/>
        <p:txBody>
          <a:bodyPr/>
          <a:lstStyle/>
          <a:p>
            <a:r>
              <a:rPr lang="en-US" dirty="0"/>
              <a:t>Advantage &amp; disadvantage Agile Model</a:t>
            </a:r>
          </a:p>
        </p:txBody>
      </p:sp>
      <p:sp>
        <p:nvSpPr>
          <p:cNvPr id="3" name="Content Placeholder 2">
            <a:extLst>
              <a:ext uri="{FF2B5EF4-FFF2-40B4-BE49-F238E27FC236}">
                <a16:creationId xmlns:a16="http://schemas.microsoft.com/office/drawing/2014/main" id="{8E2F61AA-EBEA-420D-BB5B-CA0DAC5DC853}"/>
              </a:ext>
            </a:extLst>
          </p:cNvPr>
          <p:cNvSpPr>
            <a:spLocks noGrp="1"/>
          </p:cNvSpPr>
          <p:nvPr>
            <p:ph idx="1"/>
          </p:nvPr>
        </p:nvSpPr>
        <p:spPr>
          <a:xfrm>
            <a:off x="112542" y="1589649"/>
            <a:ext cx="12079458" cy="5133415"/>
          </a:xfrm>
        </p:spPr>
        <p:txBody>
          <a:bodyPr>
            <a:normAutofit/>
          </a:bodyPr>
          <a:lstStyle/>
          <a:p>
            <a:r>
              <a:rPr lang="en-US" b="1" dirty="0"/>
              <a:t>Advantage</a:t>
            </a:r>
            <a:br>
              <a:rPr lang="ar-JO" dirty="0"/>
            </a:br>
            <a:r>
              <a:rPr lang="en-US" dirty="0"/>
              <a:t>1- Customer satisfaction by continuous delivery of useful software.</a:t>
            </a:r>
            <a:br>
              <a:rPr lang="en-US" dirty="0"/>
            </a:br>
            <a:r>
              <a:rPr lang="en-US" dirty="0"/>
              <a:t>2- Face-to-face conversation is the best form of communication by daily standup meeting.</a:t>
            </a:r>
            <a:br>
              <a:rPr lang="en-US" dirty="0"/>
            </a:br>
            <a:r>
              <a:rPr lang="en-US" dirty="0"/>
              <a:t>3- Even late changes in requirements are welcomed</a:t>
            </a:r>
            <a:br>
              <a:rPr lang="en-US" dirty="0"/>
            </a:br>
            <a:r>
              <a:rPr lang="en-US" dirty="0"/>
              <a:t>4- Working software is delivered frequently (2-4 weeks).</a:t>
            </a:r>
            <a:br>
              <a:rPr lang="en-US" dirty="0"/>
            </a:br>
            <a:endParaRPr lang="ar-JO" dirty="0"/>
          </a:p>
          <a:p>
            <a:r>
              <a:rPr lang="en-US" b="1" dirty="0"/>
              <a:t>Disadvantage</a:t>
            </a:r>
            <a:endParaRPr lang="ar-JO" b="1" dirty="0"/>
          </a:p>
          <a:p>
            <a:pPr marL="0" indent="0">
              <a:buNone/>
            </a:pPr>
            <a:r>
              <a:rPr lang="en-US" dirty="0"/>
              <a:t>1-Difficult to estimate the effort required at the beginning of the software development life cycle.</a:t>
            </a:r>
          </a:p>
          <a:p>
            <a:pPr marL="0" indent="0">
              <a:buNone/>
            </a:pPr>
            <a:r>
              <a:rPr lang="en-US" dirty="0"/>
              <a:t>2- lack to focus on designing and documentation.</a:t>
            </a:r>
            <a:endParaRPr lang="ar-JO" dirty="0"/>
          </a:p>
          <a:p>
            <a:pPr marL="0" indent="0">
              <a:buNone/>
            </a:pPr>
            <a:endParaRPr lang="en-US" dirty="0"/>
          </a:p>
        </p:txBody>
      </p:sp>
    </p:spTree>
    <p:extLst>
      <p:ext uri="{BB962C8B-B14F-4D97-AF65-F5344CB8AC3E}">
        <p14:creationId xmlns:p14="http://schemas.microsoft.com/office/powerpoint/2010/main" val="27665372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8397-3FFA-43C0-A272-DB7512A25D6E}"/>
              </a:ext>
            </a:extLst>
          </p:cNvPr>
          <p:cNvSpPr>
            <a:spLocks noGrp="1"/>
          </p:cNvSpPr>
          <p:nvPr>
            <p:ph type="title"/>
          </p:nvPr>
        </p:nvSpPr>
        <p:spPr/>
        <p:txBody>
          <a:bodyPr/>
          <a:lstStyle/>
          <a:p>
            <a:r>
              <a:rPr lang="en-US" dirty="0"/>
              <a:t>4)RAD model</a:t>
            </a:r>
            <a:br>
              <a:rPr lang="en-US" dirty="0"/>
            </a:br>
            <a:endParaRPr lang="en-US" dirty="0"/>
          </a:p>
        </p:txBody>
      </p:sp>
      <p:pic>
        <p:nvPicPr>
          <p:cNvPr id="5" name="Content Placeholder 4">
            <a:extLst>
              <a:ext uri="{FF2B5EF4-FFF2-40B4-BE49-F238E27FC236}">
                <a16:creationId xmlns:a16="http://schemas.microsoft.com/office/drawing/2014/main" id="{448D5B4B-7D85-46F3-88F0-86651078E2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3542" y="1038434"/>
            <a:ext cx="5946562" cy="5695941"/>
          </a:xfrm>
        </p:spPr>
      </p:pic>
    </p:spTree>
    <p:extLst>
      <p:ext uri="{BB962C8B-B14F-4D97-AF65-F5344CB8AC3E}">
        <p14:creationId xmlns:p14="http://schemas.microsoft.com/office/powerpoint/2010/main" val="3529771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02C1-23E1-451D-8916-0835603E333A}"/>
              </a:ext>
            </a:extLst>
          </p:cNvPr>
          <p:cNvSpPr>
            <a:spLocks noGrp="1"/>
          </p:cNvSpPr>
          <p:nvPr>
            <p:ph type="title"/>
          </p:nvPr>
        </p:nvSpPr>
        <p:spPr>
          <a:xfrm>
            <a:off x="838200" y="153181"/>
            <a:ext cx="10515600" cy="1055712"/>
          </a:xfrm>
        </p:spPr>
        <p:txBody>
          <a:bodyPr/>
          <a:lstStyle/>
          <a:p>
            <a:r>
              <a:rPr lang="en-US" b="1" dirty="0"/>
              <a:t>5)Rational Unified Process</a:t>
            </a:r>
            <a:endParaRPr lang="en-US" dirty="0"/>
          </a:p>
        </p:txBody>
      </p:sp>
      <p:sp>
        <p:nvSpPr>
          <p:cNvPr id="3" name="Content Placeholder 2">
            <a:extLst>
              <a:ext uri="{FF2B5EF4-FFF2-40B4-BE49-F238E27FC236}">
                <a16:creationId xmlns:a16="http://schemas.microsoft.com/office/drawing/2014/main" id="{A547C1A6-E16A-4CDA-B705-CA12939F7AB6}"/>
              </a:ext>
            </a:extLst>
          </p:cNvPr>
          <p:cNvSpPr>
            <a:spLocks noGrp="1"/>
          </p:cNvSpPr>
          <p:nvPr>
            <p:ph idx="1"/>
          </p:nvPr>
        </p:nvSpPr>
        <p:spPr>
          <a:xfrm>
            <a:off x="0" y="1336431"/>
            <a:ext cx="11353801" cy="5521569"/>
          </a:xfrm>
        </p:spPr>
        <p:txBody>
          <a:bodyPr/>
          <a:lstStyle/>
          <a:p>
            <a:r>
              <a:rPr lang="en-US" dirty="0"/>
              <a:t>Each iteration tends to be </a:t>
            </a:r>
            <a:r>
              <a:rPr lang="en-US" b="1" dirty="0"/>
              <a:t>relatively long </a:t>
            </a:r>
            <a:r>
              <a:rPr lang="en-US" dirty="0"/>
              <a:t>(e.g., two to three months), and the feature increments are correspondingly large, such as two or three groups of related features.</a:t>
            </a:r>
          </a:p>
        </p:txBody>
      </p:sp>
      <p:pic>
        <p:nvPicPr>
          <p:cNvPr id="4" name="Picture 3">
            <a:extLst>
              <a:ext uri="{FF2B5EF4-FFF2-40B4-BE49-F238E27FC236}">
                <a16:creationId xmlns:a16="http://schemas.microsoft.com/office/drawing/2014/main" id="{70E9A333-44C6-49D9-8273-306AD72F478C}"/>
              </a:ext>
            </a:extLst>
          </p:cNvPr>
          <p:cNvPicPr>
            <a:picLocks noChangeAspect="1"/>
          </p:cNvPicPr>
          <p:nvPr/>
        </p:nvPicPr>
        <p:blipFill>
          <a:blip r:embed="rId2"/>
          <a:stretch>
            <a:fillRect/>
          </a:stretch>
        </p:blipFill>
        <p:spPr>
          <a:xfrm>
            <a:off x="6096000" y="2421278"/>
            <a:ext cx="5897504" cy="4436722"/>
          </a:xfrm>
          <a:prstGeom prst="rect">
            <a:avLst/>
          </a:prstGeom>
        </p:spPr>
      </p:pic>
    </p:spTree>
    <p:extLst>
      <p:ext uri="{BB962C8B-B14F-4D97-AF65-F5344CB8AC3E}">
        <p14:creationId xmlns:p14="http://schemas.microsoft.com/office/powerpoint/2010/main" val="8825344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E54965-E787-40DF-A10C-7065F1507D29}"/>
              </a:ext>
            </a:extLst>
          </p:cNvPr>
          <p:cNvPicPr>
            <a:picLocks noGrp="1" noChangeAspect="1"/>
          </p:cNvPicPr>
          <p:nvPr>
            <p:ph idx="1"/>
          </p:nvPr>
        </p:nvPicPr>
        <p:blipFill>
          <a:blip r:embed="rId2"/>
          <a:stretch>
            <a:fillRect/>
          </a:stretch>
        </p:blipFill>
        <p:spPr>
          <a:xfrm>
            <a:off x="848809" y="285879"/>
            <a:ext cx="10494382" cy="5921233"/>
          </a:xfrm>
          <a:prstGeom prst="rect">
            <a:avLst/>
          </a:prstGeom>
        </p:spPr>
      </p:pic>
    </p:spTree>
    <p:extLst>
      <p:ext uri="{BB962C8B-B14F-4D97-AF65-F5344CB8AC3E}">
        <p14:creationId xmlns:p14="http://schemas.microsoft.com/office/powerpoint/2010/main" val="1552551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7598-0975-4AFA-AE97-D5BD64267C9F}"/>
              </a:ext>
            </a:extLst>
          </p:cNvPr>
          <p:cNvSpPr>
            <a:spLocks noGrp="1"/>
          </p:cNvSpPr>
          <p:nvPr>
            <p:ph type="title"/>
          </p:nvPr>
        </p:nvSpPr>
        <p:spPr>
          <a:xfrm>
            <a:off x="464234" y="295422"/>
            <a:ext cx="10889565" cy="661182"/>
          </a:xfrm>
        </p:spPr>
        <p:txBody>
          <a:bodyPr>
            <a:normAutofit fontScale="90000"/>
          </a:bodyPr>
          <a:lstStyle/>
          <a:p>
            <a:r>
              <a:rPr lang="en-US" b="1" dirty="0"/>
              <a:t>6) Scrum</a:t>
            </a:r>
            <a:endParaRPr lang="en-US" dirty="0"/>
          </a:p>
        </p:txBody>
      </p:sp>
      <p:sp>
        <p:nvSpPr>
          <p:cNvPr id="3" name="Content Placeholder 2">
            <a:extLst>
              <a:ext uri="{FF2B5EF4-FFF2-40B4-BE49-F238E27FC236}">
                <a16:creationId xmlns:a16="http://schemas.microsoft.com/office/drawing/2014/main" id="{9FB028BE-196B-45DE-827F-026F45DF4389}"/>
              </a:ext>
            </a:extLst>
          </p:cNvPr>
          <p:cNvSpPr>
            <a:spLocks noGrp="1"/>
          </p:cNvSpPr>
          <p:nvPr>
            <p:ph idx="1"/>
          </p:nvPr>
        </p:nvSpPr>
        <p:spPr>
          <a:xfrm>
            <a:off x="220392" y="956604"/>
            <a:ext cx="11353800" cy="5901396"/>
          </a:xfrm>
        </p:spPr>
        <p:txBody>
          <a:bodyPr/>
          <a:lstStyle/>
          <a:p>
            <a:pPr marL="0" indent="0">
              <a:buNone/>
            </a:pPr>
            <a:r>
              <a:rPr lang="en-US" dirty="0"/>
              <a:t>Each iteration tends to be </a:t>
            </a:r>
            <a:r>
              <a:rPr lang="en-US" b="1" dirty="0"/>
              <a:t>relatively short</a:t>
            </a:r>
            <a:r>
              <a:rPr lang="en-US" dirty="0"/>
              <a:t> (e.g., hours, days, or a few weeks), and the feature increments are correspondingly small, such as a few enhancements and/or two or three new features.</a:t>
            </a:r>
          </a:p>
          <a:p>
            <a:pPr marL="0" indent="0">
              <a:buNone/>
            </a:pPr>
            <a:endParaRPr lang="en-US" dirty="0"/>
          </a:p>
        </p:txBody>
      </p:sp>
      <p:pic>
        <p:nvPicPr>
          <p:cNvPr id="4" name="Picture 3">
            <a:extLst>
              <a:ext uri="{FF2B5EF4-FFF2-40B4-BE49-F238E27FC236}">
                <a16:creationId xmlns:a16="http://schemas.microsoft.com/office/drawing/2014/main" id="{E13BD692-1067-4413-B82D-9986D526FAE4}"/>
              </a:ext>
            </a:extLst>
          </p:cNvPr>
          <p:cNvPicPr>
            <a:picLocks noChangeAspect="1"/>
          </p:cNvPicPr>
          <p:nvPr/>
        </p:nvPicPr>
        <p:blipFill>
          <a:blip r:embed="rId2"/>
          <a:stretch>
            <a:fillRect/>
          </a:stretch>
        </p:blipFill>
        <p:spPr>
          <a:xfrm>
            <a:off x="4318068" y="2132573"/>
            <a:ext cx="7653540" cy="4747388"/>
          </a:xfrm>
          <a:prstGeom prst="rect">
            <a:avLst/>
          </a:prstGeom>
        </p:spPr>
      </p:pic>
    </p:spTree>
    <p:extLst>
      <p:ext uri="{BB962C8B-B14F-4D97-AF65-F5344CB8AC3E}">
        <p14:creationId xmlns:p14="http://schemas.microsoft.com/office/powerpoint/2010/main" val="3509682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6C89-382C-4F18-B98C-359AACCAEF14}"/>
              </a:ext>
            </a:extLst>
          </p:cNvPr>
          <p:cNvSpPr>
            <a:spLocks noGrp="1"/>
          </p:cNvSpPr>
          <p:nvPr>
            <p:ph type="title"/>
          </p:nvPr>
        </p:nvSpPr>
        <p:spPr/>
        <p:txBody>
          <a:bodyPr/>
          <a:lstStyle/>
          <a:p>
            <a:r>
              <a:rPr lang="en-US" dirty="0"/>
              <a:t>7) Kanban</a:t>
            </a:r>
          </a:p>
        </p:txBody>
      </p:sp>
      <p:sp>
        <p:nvSpPr>
          <p:cNvPr id="3" name="Content Placeholder 2">
            <a:extLst>
              <a:ext uri="{FF2B5EF4-FFF2-40B4-BE49-F238E27FC236}">
                <a16:creationId xmlns:a16="http://schemas.microsoft.com/office/drawing/2014/main" id="{CBC63564-9F9C-4A40-B7A6-11879C3875B1}"/>
              </a:ext>
            </a:extLst>
          </p:cNvPr>
          <p:cNvSpPr>
            <a:spLocks noGrp="1"/>
          </p:cNvSpPr>
          <p:nvPr>
            <p:ph idx="1"/>
          </p:nvPr>
        </p:nvSpPr>
        <p:spPr>
          <a:xfrm>
            <a:off x="838200" y="1590261"/>
            <a:ext cx="10515600" cy="4586702"/>
          </a:xfrm>
        </p:spPr>
        <p:txBody>
          <a:bodyPr/>
          <a:lstStyle/>
          <a:p>
            <a:pPr marL="0" indent="0">
              <a:buNone/>
            </a:pPr>
            <a:r>
              <a:rPr lang="en-US" dirty="0"/>
              <a:t>Implemented </a:t>
            </a:r>
            <a:r>
              <a:rPr lang="en-US" b="1" dirty="0"/>
              <a:t>with or without fixed-length iterations</a:t>
            </a:r>
            <a:r>
              <a:rPr lang="en-US" dirty="0"/>
              <a:t>, which can deliver either a single enhancement or feature upon completion, or can group features together to release at once.</a:t>
            </a:r>
            <a:br>
              <a:rPr lang="en-US" dirty="0"/>
            </a:br>
            <a:br>
              <a:rPr lang="en-US" dirty="0"/>
            </a:br>
            <a:endParaRPr lang="en-US" dirty="0"/>
          </a:p>
        </p:txBody>
      </p:sp>
      <p:pic>
        <p:nvPicPr>
          <p:cNvPr id="5" name="Picture 4">
            <a:extLst>
              <a:ext uri="{FF2B5EF4-FFF2-40B4-BE49-F238E27FC236}">
                <a16:creationId xmlns:a16="http://schemas.microsoft.com/office/drawing/2014/main" id="{22B5C914-C717-45BC-9C17-2F702D451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513" y="2915824"/>
            <a:ext cx="8934246" cy="3756243"/>
          </a:xfrm>
          <a:prstGeom prst="rect">
            <a:avLst/>
          </a:prstGeom>
        </p:spPr>
      </p:pic>
    </p:spTree>
    <p:extLst>
      <p:ext uri="{BB962C8B-B14F-4D97-AF65-F5344CB8AC3E}">
        <p14:creationId xmlns:p14="http://schemas.microsoft.com/office/powerpoint/2010/main" val="4232526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6DCD-094C-49E1-B14B-3DF56EC9B0C6}"/>
              </a:ext>
            </a:extLst>
          </p:cNvPr>
          <p:cNvSpPr>
            <a:spLocks noGrp="1"/>
          </p:cNvSpPr>
          <p:nvPr>
            <p:ph type="title"/>
          </p:nvPr>
        </p:nvSpPr>
        <p:spPr/>
        <p:txBody>
          <a:bodyPr/>
          <a:lstStyle/>
          <a:p>
            <a:r>
              <a:rPr lang="en-US" dirty="0"/>
              <a:t>8- Spiral (or Prototyping) </a:t>
            </a:r>
          </a:p>
        </p:txBody>
      </p:sp>
      <p:sp>
        <p:nvSpPr>
          <p:cNvPr id="3" name="Content Placeholder 2">
            <a:extLst>
              <a:ext uri="{FF2B5EF4-FFF2-40B4-BE49-F238E27FC236}">
                <a16:creationId xmlns:a16="http://schemas.microsoft.com/office/drawing/2014/main" id="{4ED8B2B0-0F4F-4997-93A6-A597961D61F9}"/>
              </a:ext>
            </a:extLst>
          </p:cNvPr>
          <p:cNvSpPr>
            <a:spLocks noGrp="1"/>
          </p:cNvSpPr>
          <p:nvPr>
            <p:ph idx="1"/>
          </p:nvPr>
        </p:nvSpPr>
        <p:spPr>
          <a:xfrm>
            <a:off x="98474" y="1825624"/>
            <a:ext cx="11255326" cy="5032375"/>
          </a:xfrm>
        </p:spPr>
        <p:txBody>
          <a:bodyPr/>
          <a:lstStyle/>
          <a:p>
            <a:r>
              <a:rPr lang="en-US" dirty="0"/>
              <a:t>Involves creating experimental increments, some of which may be heavily re-worked or even abandoned in subsequent development work.</a:t>
            </a:r>
            <a:br>
              <a:rPr lang="en-US" dirty="0"/>
            </a:br>
            <a:br>
              <a:rPr lang="en-US" dirty="0"/>
            </a:br>
            <a:endParaRPr lang="en-US" dirty="0"/>
          </a:p>
        </p:txBody>
      </p:sp>
      <p:pic>
        <p:nvPicPr>
          <p:cNvPr id="5" name="Picture 4">
            <a:extLst>
              <a:ext uri="{FF2B5EF4-FFF2-40B4-BE49-F238E27FC236}">
                <a16:creationId xmlns:a16="http://schemas.microsoft.com/office/drawing/2014/main" id="{DDD1DE4B-9F4C-4DE3-B256-4C63EB655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227" y="2666550"/>
            <a:ext cx="6006905" cy="3826325"/>
          </a:xfrm>
          <a:prstGeom prst="rect">
            <a:avLst/>
          </a:prstGeom>
        </p:spPr>
      </p:pic>
    </p:spTree>
    <p:extLst>
      <p:ext uri="{BB962C8B-B14F-4D97-AF65-F5344CB8AC3E}">
        <p14:creationId xmlns:p14="http://schemas.microsoft.com/office/powerpoint/2010/main" val="147683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6913-A255-4493-995A-85E0C0E5860C}"/>
              </a:ext>
            </a:extLst>
          </p:cNvPr>
          <p:cNvSpPr>
            <a:spLocks noGrp="1"/>
          </p:cNvSpPr>
          <p:nvPr>
            <p:ph type="title"/>
          </p:nvPr>
        </p:nvSpPr>
        <p:spPr>
          <a:xfrm>
            <a:off x="1499382" y="254793"/>
            <a:ext cx="10515600" cy="1325563"/>
          </a:xfrm>
        </p:spPr>
        <p:txBody>
          <a:bodyPr/>
          <a:lstStyle/>
          <a:p>
            <a:r>
              <a:rPr lang="en-US" dirty="0"/>
              <a:t>Testing Objectives</a:t>
            </a:r>
            <a:br>
              <a:rPr lang="en-US" dirty="0"/>
            </a:br>
            <a:endParaRPr lang="en-US" dirty="0"/>
          </a:p>
        </p:txBody>
      </p:sp>
      <p:graphicFrame>
        <p:nvGraphicFramePr>
          <p:cNvPr id="4" name="Content Placeholder 3">
            <a:extLst>
              <a:ext uri="{FF2B5EF4-FFF2-40B4-BE49-F238E27FC236}">
                <a16:creationId xmlns:a16="http://schemas.microsoft.com/office/drawing/2014/main" id="{D1734CAA-520E-47CE-80D7-B7778C0E86AB}"/>
              </a:ext>
            </a:extLst>
          </p:cNvPr>
          <p:cNvGraphicFramePr>
            <a:graphicFrameLocks noGrp="1"/>
          </p:cNvGraphicFramePr>
          <p:nvPr>
            <p:ph idx="1"/>
            <p:extLst>
              <p:ext uri="{D42A27DB-BD31-4B8C-83A1-F6EECF244321}">
                <p14:modId xmlns:p14="http://schemas.microsoft.com/office/powerpoint/2010/main" val="547514088"/>
              </p:ext>
            </p:extLst>
          </p:nvPr>
        </p:nvGraphicFramePr>
        <p:xfrm>
          <a:off x="584982" y="1081638"/>
          <a:ext cx="10515600" cy="5212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815918241"/>
                    </a:ext>
                  </a:extLst>
                </a:gridCol>
                <a:gridCol w="5257800">
                  <a:extLst>
                    <a:ext uri="{9D8B030D-6E8A-4147-A177-3AD203B41FA5}">
                      <a16:colId xmlns:a16="http://schemas.microsoft.com/office/drawing/2014/main" val="390958833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Need for Testing</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Objective(s)</a:t>
                      </a:r>
                    </a:p>
                    <a:p>
                      <a:endParaRPr lang="en-US" dirty="0"/>
                    </a:p>
                  </a:txBody>
                  <a:tcPr/>
                </a:tc>
                <a:extLst>
                  <a:ext uri="{0D108BD9-81ED-4DB2-BD59-A6C34878D82A}">
                    <a16:rowId xmlns:a16="http://schemas.microsoft.com/office/drawing/2014/main" val="444653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Requirements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Preventing defects</a:t>
                      </a:r>
                    </a:p>
                  </a:txBody>
                  <a:tcPr/>
                </a:tc>
                <a:extLst>
                  <a:ext uri="{0D108BD9-81ED-4DB2-BD59-A6C34878D82A}">
                    <a16:rowId xmlns:a16="http://schemas.microsoft.com/office/drawing/2014/main" val="21834559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Development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Finding defects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Reducing Risk </a:t>
                      </a:r>
                    </a:p>
                    <a:p>
                      <a:endParaRPr lang="en-US" dirty="0"/>
                    </a:p>
                  </a:txBody>
                  <a:tcPr/>
                </a:tc>
                <a:extLst>
                  <a:ext uri="{0D108BD9-81ED-4DB2-BD59-A6C34878D82A}">
                    <a16:rowId xmlns:a16="http://schemas.microsoft.com/office/drawing/2014/main" val="402496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Operational Testing</a:t>
                      </a:r>
                      <a:r>
                        <a:rPr lang="ar-JO" sz="180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non-functional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Check system characteristics such as: Usability , availability , and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20474712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Acceptance Testing</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dk1"/>
                          </a:solidFill>
                          <a:effectLst/>
                          <a:latin typeface="+mn-lt"/>
                          <a:ea typeface="+mn-ea"/>
                          <a:cs typeface="+mn-cs"/>
                        </a:rPr>
                        <a:t>Confirm the software works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i="0" u="none" strike="noStrike" kern="1200" baseline="0" dirty="0">
                          <a:solidFill>
                            <a:schemeClr val="dk1"/>
                          </a:solidFill>
                          <a:latin typeface="+mn-lt"/>
                          <a:ea typeface="+mn-ea"/>
                          <a:cs typeface="+mn-cs"/>
                        </a:rPr>
                        <a:t>Providing Information to Stakeholders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55353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Maintenance Testing</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No new defects have been introduced during fixing the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1899150963"/>
                  </a:ext>
                </a:extLst>
              </a:tr>
            </a:tbl>
          </a:graphicData>
        </a:graphic>
      </p:graphicFrame>
    </p:spTree>
    <p:extLst>
      <p:ext uri="{BB962C8B-B14F-4D97-AF65-F5344CB8AC3E}">
        <p14:creationId xmlns:p14="http://schemas.microsoft.com/office/powerpoint/2010/main" val="8739073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3E69DC9B-B9B5-434B-98D6-F4E923EE3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19644349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09DA6-DAC4-44E1-8E2B-ED73B3351735}"/>
              </a:ext>
            </a:extLst>
          </p:cNvPr>
          <p:cNvSpPr>
            <a:spLocks noGrp="1"/>
          </p:cNvSpPr>
          <p:nvPr>
            <p:ph idx="1"/>
          </p:nvPr>
        </p:nvSpPr>
        <p:spPr>
          <a:xfrm>
            <a:off x="225083" y="450166"/>
            <a:ext cx="11128717" cy="5726797"/>
          </a:xfrm>
        </p:spPr>
        <p:txBody>
          <a:bodyPr/>
          <a:lstStyle/>
          <a:p>
            <a:pPr marL="0" indent="0">
              <a:buNone/>
            </a:pPr>
            <a:r>
              <a:rPr lang="en-US" dirty="0"/>
              <a:t>Which one of the following is the BEST definition of an incremental development model? </a:t>
            </a:r>
            <a:br>
              <a:rPr lang="en-US" dirty="0"/>
            </a:br>
            <a:endParaRPr lang="en-US" dirty="0"/>
          </a:p>
          <a:p>
            <a:pPr marL="0" indent="0">
              <a:buNone/>
            </a:pPr>
            <a:r>
              <a:rPr lang="en-US" b="1" dirty="0"/>
              <a:t>A. Defining requirements, designing software and testing are done in a series with added pieces </a:t>
            </a:r>
            <a:br>
              <a:rPr lang="en-US" dirty="0"/>
            </a:br>
            <a:endParaRPr lang="en-US" dirty="0"/>
          </a:p>
          <a:p>
            <a:pPr marL="0" indent="0">
              <a:buNone/>
            </a:pPr>
            <a:r>
              <a:rPr lang="en-US" dirty="0"/>
              <a:t>B.A phase in the development process should begin when the previous phase is complete </a:t>
            </a:r>
            <a:br>
              <a:rPr lang="en-US" dirty="0"/>
            </a:br>
            <a:endParaRPr lang="en-US" dirty="0"/>
          </a:p>
          <a:p>
            <a:pPr marL="0" indent="0">
              <a:buNone/>
            </a:pPr>
            <a:r>
              <a:rPr lang="en-US" dirty="0"/>
              <a:t>C. Testing is viewed as a separate phase which takes place after development has been completed </a:t>
            </a:r>
            <a:br>
              <a:rPr lang="en-US" dirty="0"/>
            </a:br>
            <a:endParaRPr lang="en-US" dirty="0"/>
          </a:p>
          <a:p>
            <a:pPr marL="0" indent="0">
              <a:buNone/>
            </a:pPr>
            <a:r>
              <a:rPr lang="en-US" dirty="0"/>
              <a:t>D. Testing is added to development as an increment </a:t>
            </a:r>
          </a:p>
          <a:p>
            <a:endParaRPr lang="en-US" dirty="0"/>
          </a:p>
        </p:txBody>
      </p:sp>
    </p:spTree>
    <p:extLst>
      <p:ext uri="{BB962C8B-B14F-4D97-AF65-F5344CB8AC3E}">
        <p14:creationId xmlns:p14="http://schemas.microsoft.com/office/powerpoint/2010/main" val="215071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942F36-5B0E-4B3E-BD0D-C373DBDE70F1}"/>
              </a:ext>
            </a:extLst>
          </p:cNvPr>
          <p:cNvSpPr>
            <a:spLocks noGrp="1"/>
          </p:cNvSpPr>
          <p:nvPr>
            <p:ph idx="1"/>
          </p:nvPr>
        </p:nvSpPr>
        <p:spPr>
          <a:xfrm>
            <a:off x="239151" y="379828"/>
            <a:ext cx="11114649" cy="5797135"/>
          </a:xfrm>
        </p:spPr>
        <p:txBody>
          <a:bodyPr/>
          <a:lstStyle/>
          <a:p>
            <a:pPr marL="0" indent="0">
              <a:buNone/>
            </a:pPr>
            <a:r>
              <a:rPr lang="en-US" dirty="0"/>
              <a:t>Which of the following is a true statement regarding the V-model lifecycle? </a:t>
            </a:r>
            <a:br>
              <a:rPr lang="en-US" dirty="0"/>
            </a:br>
            <a:br>
              <a:rPr lang="en-US" dirty="0"/>
            </a:br>
            <a:endParaRPr lang="en-US" dirty="0"/>
          </a:p>
          <a:p>
            <a:pPr marL="0" indent="0">
              <a:buNone/>
            </a:pPr>
            <a:r>
              <a:rPr lang="en-US" dirty="0"/>
              <a:t>A. Testing involvement starts when the code is complete </a:t>
            </a:r>
            <a:br>
              <a:rPr lang="en-US" dirty="0"/>
            </a:br>
            <a:endParaRPr lang="en-US" dirty="0"/>
          </a:p>
          <a:p>
            <a:pPr marL="0" indent="0">
              <a:buNone/>
            </a:pPr>
            <a:r>
              <a:rPr lang="en-US" b="1" dirty="0"/>
              <a:t>B. The test process is integrated with the development process </a:t>
            </a:r>
            <a:br>
              <a:rPr lang="en-US" b="1" dirty="0"/>
            </a:br>
            <a:endParaRPr lang="en-US" b="1" dirty="0"/>
          </a:p>
          <a:p>
            <a:pPr marL="0" indent="0">
              <a:buNone/>
            </a:pPr>
            <a:r>
              <a:rPr lang="en-US" dirty="0"/>
              <a:t>C. The software is built in increments and each increment has activities for requirements, design, build and test </a:t>
            </a:r>
            <a:br>
              <a:rPr lang="en-US" dirty="0"/>
            </a:br>
            <a:endParaRPr lang="en-US" dirty="0"/>
          </a:p>
          <a:p>
            <a:pPr marL="0" indent="0">
              <a:buNone/>
            </a:pPr>
            <a:r>
              <a:rPr lang="en-US" dirty="0"/>
              <a:t>D. All activities for development and test are completed sequentially </a:t>
            </a:r>
          </a:p>
          <a:p>
            <a:endParaRPr lang="en-US" dirty="0"/>
          </a:p>
        </p:txBody>
      </p:sp>
    </p:spTree>
    <p:extLst>
      <p:ext uri="{BB962C8B-B14F-4D97-AF65-F5344CB8AC3E}">
        <p14:creationId xmlns:p14="http://schemas.microsoft.com/office/powerpoint/2010/main" val="27670073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3EF3-27A0-4D54-B2E3-AEC732C8A78A}"/>
              </a:ext>
            </a:extLst>
          </p:cNvPr>
          <p:cNvSpPr>
            <a:spLocks noGrp="1"/>
          </p:cNvSpPr>
          <p:nvPr>
            <p:ph type="title"/>
          </p:nvPr>
        </p:nvSpPr>
        <p:spPr/>
        <p:txBody>
          <a:bodyPr/>
          <a:lstStyle/>
          <a:p>
            <a:r>
              <a:rPr lang="en-US" dirty="0"/>
              <a:t>Cost of fixing faults</a:t>
            </a:r>
          </a:p>
        </p:txBody>
      </p:sp>
      <p:pic>
        <p:nvPicPr>
          <p:cNvPr id="5" name="Content Placeholder 4">
            <a:extLst>
              <a:ext uri="{FF2B5EF4-FFF2-40B4-BE49-F238E27FC236}">
                <a16:creationId xmlns:a16="http://schemas.microsoft.com/office/drawing/2014/main" id="{157B4C87-0154-464B-A1DB-F026A2D409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579" y="1868714"/>
            <a:ext cx="7303910" cy="4468002"/>
          </a:xfrm>
        </p:spPr>
      </p:pic>
    </p:spTree>
    <p:extLst>
      <p:ext uri="{BB962C8B-B14F-4D97-AF65-F5344CB8AC3E}">
        <p14:creationId xmlns:p14="http://schemas.microsoft.com/office/powerpoint/2010/main" val="957827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E89B-9761-4CE3-BC80-1C0D8BEE2032}"/>
              </a:ext>
            </a:extLst>
          </p:cNvPr>
          <p:cNvSpPr>
            <a:spLocks noGrp="1"/>
          </p:cNvSpPr>
          <p:nvPr>
            <p:ph type="title"/>
          </p:nvPr>
        </p:nvSpPr>
        <p:spPr/>
        <p:txBody>
          <a:bodyPr/>
          <a:lstStyle/>
          <a:p>
            <a:r>
              <a:rPr lang="en-US" dirty="0"/>
              <a:t>Test Levels</a:t>
            </a:r>
          </a:p>
        </p:txBody>
      </p:sp>
      <p:pic>
        <p:nvPicPr>
          <p:cNvPr id="5" name="Content Placeholder 4">
            <a:extLst>
              <a:ext uri="{FF2B5EF4-FFF2-40B4-BE49-F238E27FC236}">
                <a16:creationId xmlns:a16="http://schemas.microsoft.com/office/drawing/2014/main" id="{2BA6B888-18F8-46B4-B723-64F8481C6326}"/>
              </a:ext>
            </a:extLst>
          </p:cNvPr>
          <p:cNvPicPr>
            <a:picLocks noGrp="1" noChangeAspect="1"/>
          </p:cNvPicPr>
          <p:nvPr>
            <p:ph idx="1"/>
          </p:nvPr>
        </p:nvPicPr>
        <p:blipFill>
          <a:blip r:embed="rId2"/>
          <a:stretch>
            <a:fillRect/>
          </a:stretch>
        </p:blipFill>
        <p:spPr>
          <a:xfrm>
            <a:off x="1535289" y="1908159"/>
            <a:ext cx="7453598" cy="3977328"/>
          </a:xfrm>
          <a:prstGeom prst="rect">
            <a:avLst/>
          </a:prstGeom>
        </p:spPr>
      </p:pic>
    </p:spTree>
    <p:extLst>
      <p:ext uri="{BB962C8B-B14F-4D97-AF65-F5344CB8AC3E}">
        <p14:creationId xmlns:p14="http://schemas.microsoft.com/office/powerpoint/2010/main" val="21827999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8E59-7A13-4517-874E-9EC807C5A274}"/>
              </a:ext>
            </a:extLst>
          </p:cNvPr>
          <p:cNvSpPr>
            <a:spLocks noGrp="1"/>
          </p:cNvSpPr>
          <p:nvPr>
            <p:ph type="title"/>
          </p:nvPr>
        </p:nvSpPr>
        <p:spPr>
          <a:xfrm>
            <a:off x="901504" y="104568"/>
            <a:ext cx="10515600" cy="1325563"/>
          </a:xfrm>
        </p:spPr>
        <p:txBody>
          <a:bodyPr/>
          <a:lstStyle/>
          <a:p>
            <a:r>
              <a:rPr lang="en-US" dirty="0"/>
              <a:t>1) Unit / Component Testing</a:t>
            </a:r>
          </a:p>
        </p:txBody>
      </p:sp>
      <p:sp>
        <p:nvSpPr>
          <p:cNvPr id="3" name="Content Placeholder 2">
            <a:extLst>
              <a:ext uri="{FF2B5EF4-FFF2-40B4-BE49-F238E27FC236}">
                <a16:creationId xmlns:a16="http://schemas.microsoft.com/office/drawing/2014/main" id="{EF6D2E69-4960-4FEC-81E0-81360F2AC0A8}"/>
              </a:ext>
            </a:extLst>
          </p:cNvPr>
          <p:cNvSpPr>
            <a:spLocks noGrp="1"/>
          </p:cNvSpPr>
          <p:nvPr>
            <p:ph idx="1"/>
          </p:nvPr>
        </p:nvSpPr>
        <p:spPr>
          <a:xfrm>
            <a:off x="126609" y="1519312"/>
            <a:ext cx="12065391" cy="5338688"/>
          </a:xfrm>
        </p:spPr>
        <p:txBody>
          <a:bodyPr/>
          <a:lstStyle/>
          <a:p>
            <a:r>
              <a:rPr lang="en-US" dirty="0"/>
              <a:t>The testing of individual software components that are separate testable (Functions, classes, interfaces, modules) </a:t>
            </a:r>
          </a:p>
          <a:p>
            <a:r>
              <a:rPr lang="en-US" dirty="0"/>
              <a:t>Typical test objects for component testing include:</a:t>
            </a:r>
            <a:r>
              <a:rPr lang="fr-FR" dirty="0"/>
              <a:t> Components, units or modules , Code ,data structures, Classes, Database modules.</a:t>
            </a:r>
          </a:p>
          <a:p>
            <a:r>
              <a:rPr lang="en-US" b="1" dirty="0"/>
              <a:t>Done by the developer</a:t>
            </a:r>
          </a:p>
          <a:p>
            <a:pPr marL="0" indent="0">
              <a:buNone/>
            </a:pPr>
            <a:br>
              <a:rPr lang="fr-FR" dirty="0"/>
            </a:br>
            <a:endParaRPr lang="fr-FR"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4EF683F-1CD6-431E-A755-88726B3B7B99}"/>
              </a:ext>
            </a:extLst>
          </p:cNvPr>
          <p:cNvPicPr>
            <a:picLocks noChangeAspect="1"/>
          </p:cNvPicPr>
          <p:nvPr/>
        </p:nvPicPr>
        <p:blipFill>
          <a:blip r:embed="rId2"/>
          <a:stretch>
            <a:fillRect/>
          </a:stretch>
        </p:blipFill>
        <p:spPr>
          <a:xfrm>
            <a:off x="2199664" y="4089840"/>
            <a:ext cx="6989492" cy="2491581"/>
          </a:xfrm>
          <a:prstGeom prst="rect">
            <a:avLst/>
          </a:prstGeom>
        </p:spPr>
      </p:pic>
    </p:spTree>
    <p:extLst>
      <p:ext uri="{BB962C8B-B14F-4D97-AF65-F5344CB8AC3E}">
        <p14:creationId xmlns:p14="http://schemas.microsoft.com/office/powerpoint/2010/main" val="2916241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C453-0BC5-4D5E-99B8-A033B77C10CC}"/>
              </a:ext>
            </a:extLst>
          </p:cNvPr>
          <p:cNvSpPr>
            <a:spLocks noGrp="1"/>
          </p:cNvSpPr>
          <p:nvPr>
            <p:ph type="title"/>
          </p:nvPr>
        </p:nvSpPr>
        <p:spPr>
          <a:xfrm>
            <a:off x="838200" y="186267"/>
            <a:ext cx="10515600" cy="1055423"/>
          </a:xfrm>
        </p:spPr>
        <p:txBody>
          <a:bodyPr>
            <a:normAutofit fontScale="90000"/>
          </a:bodyPr>
          <a:lstStyle/>
          <a:p>
            <a:br>
              <a:rPr lang="en-US" dirty="0"/>
            </a:br>
            <a:r>
              <a:rPr lang="en-US" dirty="0"/>
              <a:t>2) Integration Testing</a:t>
            </a:r>
          </a:p>
        </p:txBody>
      </p:sp>
      <p:sp>
        <p:nvSpPr>
          <p:cNvPr id="3" name="Content Placeholder 2">
            <a:extLst>
              <a:ext uri="{FF2B5EF4-FFF2-40B4-BE49-F238E27FC236}">
                <a16:creationId xmlns:a16="http://schemas.microsoft.com/office/drawing/2014/main" id="{7C8E07D5-3D28-4395-9C43-26141B5AD89D}"/>
              </a:ext>
            </a:extLst>
          </p:cNvPr>
          <p:cNvSpPr>
            <a:spLocks noGrp="1"/>
          </p:cNvSpPr>
          <p:nvPr>
            <p:ph idx="1"/>
          </p:nvPr>
        </p:nvSpPr>
        <p:spPr>
          <a:xfrm>
            <a:off x="309489" y="1589649"/>
            <a:ext cx="11044311" cy="5082084"/>
          </a:xfrm>
        </p:spPr>
        <p:txBody>
          <a:bodyPr/>
          <a:lstStyle/>
          <a:p>
            <a:r>
              <a:rPr lang="en-US" dirty="0"/>
              <a:t>The testing performed to expose defects in the </a:t>
            </a:r>
            <a:r>
              <a:rPr lang="en-US" b="1" dirty="0"/>
              <a:t>interfaces between components, Interactions to different parts </a:t>
            </a:r>
            <a:r>
              <a:rPr lang="en-US" dirty="0"/>
              <a:t>of a systems and in the Interfaces between systems. </a:t>
            </a:r>
            <a:endParaRPr lang="ar-JO" dirty="0"/>
          </a:p>
          <a:p>
            <a:r>
              <a:rPr lang="en-US" dirty="0"/>
              <a:t>Test objects for integration testing include: Subsystems, Databases, Infrastructure, Interfaces , and  APIs.</a:t>
            </a:r>
            <a:br>
              <a:rPr lang="en-US" dirty="0"/>
            </a:br>
            <a:br>
              <a:rPr lang="en-US" dirty="0"/>
            </a:br>
            <a:br>
              <a:rPr lang="en-US" dirty="0"/>
            </a:br>
            <a:br>
              <a:rPr lang="en-US" dirty="0"/>
            </a:br>
            <a:endParaRPr lang="en-US" dirty="0"/>
          </a:p>
          <a:p>
            <a:pPr marL="0" indent="0">
              <a:buNone/>
            </a:pPr>
            <a:endParaRPr lang="en-US" dirty="0"/>
          </a:p>
        </p:txBody>
      </p:sp>
      <p:pic>
        <p:nvPicPr>
          <p:cNvPr id="5" name="Picture 4">
            <a:extLst>
              <a:ext uri="{FF2B5EF4-FFF2-40B4-BE49-F238E27FC236}">
                <a16:creationId xmlns:a16="http://schemas.microsoft.com/office/drawing/2014/main" id="{2F50591B-C99F-4834-BF11-972BDECDE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701" y="4248679"/>
            <a:ext cx="4710054" cy="2030412"/>
          </a:xfrm>
          <a:prstGeom prst="rect">
            <a:avLst/>
          </a:prstGeom>
        </p:spPr>
      </p:pic>
    </p:spTree>
    <p:extLst>
      <p:ext uri="{BB962C8B-B14F-4D97-AF65-F5344CB8AC3E}">
        <p14:creationId xmlns:p14="http://schemas.microsoft.com/office/powerpoint/2010/main" val="1917598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2229-E222-4791-8F3B-8C3B6A55AA7F}"/>
              </a:ext>
            </a:extLst>
          </p:cNvPr>
          <p:cNvSpPr>
            <a:spLocks noGrp="1"/>
          </p:cNvSpPr>
          <p:nvPr>
            <p:ph type="title"/>
          </p:nvPr>
        </p:nvSpPr>
        <p:spPr>
          <a:xfrm>
            <a:off x="984738" y="365125"/>
            <a:ext cx="10369062" cy="746223"/>
          </a:xfrm>
        </p:spPr>
        <p:txBody>
          <a:bodyPr/>
          <a:lstStyle/>
          <a:p>
            <a:r>
              <a:rPr lang="en-US" dirty="0"/>
              <a:t>Integration Testing Type</a:t>
            </a:r>
          </a:p>
        </p:txBody>
      </p:sp>
      <p:sp>
        <p:nvSpPr>
          <p:cNvPr id="3" name="Content Placeholder 2">
            <a:extLst>
              <a:ext uri="{FF2B5EF4-FFF2-40B4-BE49-F238E27FC236}">
                <a16:creationId xmlns:a16="http://schemas.microsoft.com/office/drawing/2014/main" id="{F82A8403-FD31-4975-A532-A5D12EAAEF30}"/>
              </a:ext>
            </a:extLst>
          </p:cNvPr>
          <p:cNvSpPr>
            <a:spLocks noGrp="1"/>
          </p:cNvSpPr>
          <p:nvPr>
            <p:ph idx="1"/>
          </p:nvPr>
        </p:nvSpPr>
        <p:spPr>
          <a:xfrm>
            <a:off x="196949" y="1322364"/>
            <a:ext cx="11156852" cy="5317588"/>
          </a:xfrm>
        </p:spPr>
        <p:txBody>
          <a:bodyPr>
            <a:normAutofit/>
          </a:bodyPr>
          <a:lstStyle/>
          <a:p>
            <a:r>
              <a:rPr lang="en-US" b="1" dirty="0"/>
              <a:t>Component Integration</a:t>
            </a:r>
            <a:br>
              <a:rPr lang="en-US" dirty="0"/>
            </a:br>
            <a:r>
              <a:rPr lang="en-US" dirty="0"/>
              <a:t>For example, if integrating module A with module B, tests should focus on the communication between the modules, not the functionality of the individual modules, as that should have been covered during component testing. </a:t>
            </a:r>
          </a:p>
          <a:p>
            <a:pPr marL="0" indent="0">
              <a:buNone/>
            </a:pPr>
            <a:endParaRPr lang="en-US" dirty="0"/>
          </a:p>
          <a:p>
            <a:r>
              <a:rPr lang="en-US" b="1" dirty="0"/>
              <a:t>System Integration </a:t>
            </a:r>
          </a:p>
          <a:p>
            <a:pPr marL="0" indent="0">
              <a:buNone/>
            </a:pPr>
            <a:r>
              <a:rPr lang="en-US" dirty="0"/>
              <a:t>If integrating system X with system Y, tests should focus on the communication between the systems, not the functionality of the individual systems, as that should have been covered during system testing. </a:t>
            </a:r>
          </a:p>
          <a:p>
            <a:endParaRPr lang="en-US" dirty="0"/>
          </a:p>
        </p:txBody>
      </p:sp>
    </p:spTree>
    <p:extLst>
      <p:ext uri="{BB962C8B-B14F-4D97-AF65-F5344CB8AC3E}">
        <p14:creationId xmlns:p14="http://schemas.microsoft.com/office/powerpoint/2010/main" val="366594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5614-7F76-44B9-B6C4-B98F9196378A}"/>
              </a:ext>
            </a:extLst>
          </p:cNvPr>
          <p:cNvSpPr>
            <a:spLocks noGrp="1"/>
          </p:cNvSpPr>
          <p:nvPr>
            <p:ph type="title"/>
          </p:nvPr>
        </p:nvSpPr>
        <p:spPr>
          <a:xfrm>
            <a:off x="838200" y="365125"/>
            <a:ext cx="10515600" cy="816561"/>
          </a:xfrm>
        </p:spPr>
        <p:txBody>
          <a:bodyPr/>
          <a:lstStyle/>
          <a:p>
            <a:r>
              <a:rPr lang="en-US" dirty="0"/>
              <a:t>Integration Approaches</a:t>
            </a:r>
          </a:p>
        </p:txBody>
      </p:sp>
      <p:pic>
        <p:nvPicPr>
          <p:cNvPr id="5" name="Content Placeholder 4">
            <a:extLst>
              <a:ext uri="{FF2B5EF4-FFF2-40B4-BE49-F238E27FC236}">
                <a16:creationId xmlns:a16="http://schemas.microsoft.com/office/drawing/2014/main" id="{D07E3BB6-8295-4C1D-8777-4249EA6B23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0837" y="1181686"/>
            <a:ext cx="8290289" cy="5094034"/>
          </a:xfrm>
        </p:spPr>
      </p:pic>
    </p:spTree>
    <p:extLst>
      <p:ext uri="{BB962C8B-B14F-4D97-AF65-F5344CB8AC3E}">
        <p14:creationId xmlns:p14="http://schemas.microsoft.com/office/powerpoint/2010/main" val="41211105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C330-26DD-4B10-8102-D88C6702E73C}"/>
              </a:ext>
            </a:extLst>
          </p:cNvPr>
          <p:cNvSpPr>
            <a:spLocks noGrp="1"/>
          </p:cNvSpPr>
          <p:nvPr>
            <p:ph type="title"/>
          </p:nvPr>
        </p:nvSpPr>
        <p:spPr>
          <a:xfrm>
            <a:off x="862232" y="41568"/>
            <a:ext cx="10467535" cy="900967"/>
          </a:xfrm>
        </p:spPr>
        <p:txBody>
          <a:bodyPr/>
          <a:lstStyle/>
          <a:p>
            <a:r>
              <a:rPr lang="en-US" dirty="0"/>
              <a:t>3) System Testing</a:t>
            </a:r>
          </a:p>
        </p:txBody>
      </p:sp>
      <p:sp>
        <p:nvSpPr>
          <p:cNvPr id="3" name="Content Placeholder 2">
            <a:extLst>
              <a:ext uri="{FF2B5EF4-FFF2-40B4-BE49-F238E27FC236}">
                <a16:creationId xmlns:a16="http://schemas.microsoft.com/office/drawing/2014/main" id="{C2D17C57-0B56-4778-9AE8-44A3A3D2B8FE}"/>
              </a:ext>
            </a:extLst>
          </p:cNvPr>
          <p:cNvSpPr>
            <a:spLocks noGrp="1"/>
          </p:cNvSpPr>
          <p:nvPr>
            <p:ph idx="1"/>
          </p:nvPr>
        </p:nvSpPr>
        <p:spPr>
          <a:xfrm>
            <a:off x="1" y="942535"/>
            <a:ext cx="11929402" cy="5968759"/>
          </a:xfrm>
        </p:spPr>
        <p:txBody>
          <a:bodyPr/>
          <a:lstStyle/>
          <a:p>
            <a:r>
              <a:rPr lang="en-US" dirty="0"/>
              <a:t>Testing the behavior of a whole system as defined in the scope of development project, to verify it meets the requirements. </a:t>
            </a:r>
            <a:endParaRPr lang="ar-JO" dirty="0"/>
          </a:p>
          <a:p>
            <a:r>
              <a:rPr lang="en-US" dirty="0"/>
              <a:t>Typical test objects for system testing include: Applications ,  Hardware/software systems, Operating systems, System under test.</a:t>
            </a:r>
          </a:p>
          <a:p>
            <a:r>
              <a:rPr lang="en-US" dirty="0"/>
              <a:t>The test environment should correspond to the final target or production environment.</a:t>
            </a:r>
          </a:p>
          <a:p>
            <a:r>
              <a:rPr lang="en-US" b="1" dirty="0"/>
              <a:t>Independent testers typically carry out system testing.</a:t>
            </a:r>
          </a:p>
          <a:p>
            <a:pPr marL="0" indent="0">
              <a:buNone/>
            </a:pPr>
            <a:br>
              <a:rPr lang="ar-JO" dirty="0"/>
            </a:br>
            <a:br>
              <a:rPr lang="ar-JO" dirty="0"/>
            </a:br>
            <a:endParaRPr lang="en-US" dirty="0"/>
          </a:p>
          <a:p>
            <a:pPr marL="0" indent="0">
              <a:buNone/>
            </a:pPr>
            <a:endParaRPr lang="en-US" dirty="0"/>
          </a:p>
        </p:txBody>
      </p:sp>
      <p:pic>
        <p:nvPicPr>
          <p:cNvPr id="4" name="Picture 3">
            <a:extLst>
              <a:ext uri="{FF2B5EF4-FFF2-40B4-BE49-F238E27FC236}">
                <a16:creationId xmlns:a16="http://schemas.microsoft.com/office/drawing/2014/main" id="{1491D783-BE30-4FA1-A84B-D9398DDE4523}"/>
              </a:ext>
            </a:extLst>
          </p:cNvPr>
          <p:cNvPicPr>
            <a:picLocks noChangeAspect="1"/>
          </p:cNvPicPr>
          <p:nvPr/>
        </p:nvPicPr>
        <p:blipFill>
          <a:blip r:embed="rId3"/>
          <a:stretch>
            <a:fillRect/>
          </a:stretch>
        </p:blipFill>
        <p:spPr>
          <a:xfrm>
            <a:off x="5595069" y="4154255"/>
            <a:ext cx="6334334" cy="2703745"/>
          </a:xfrm>
          <a:prstGeom prst="rect">
            <a:avLst/>
          </a:prstGeom>
        </p:spPr>
      </p:pic>
    </p:spTree>
    <p:extLst>
      <p:ext uri="{BB962C8B-B14F-4D97-AF65-F5344CB8AC3E}">
        <p14:creationId xmlns:p14="http://schemas.microsoft.com/office/powerpoint/2010/main" val="93265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11351</TotalTime>
  <Words>3640</Words>
  <Application>Microsoft Office PowerPoint</Application>
  <PresentationFormat>Widescreen</PresentationFormat>
  <Paragraphs>605</Paragraphs>
  <Slides>142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142</vt:i4>
      </vt:variant>
    </vt:vector>
  </HeadingPairs>
  <TitlesOfParts>
    <vt:vector size="146" baseType="lpstr">
      <vt:lpstr>Arial</vt:lpstr>
      <vt:lpstr>Calibri</vt:lpstr>
      <vt:lpstr>Calibri Light</vt:lpstr>
      <vt:lpstr>Office Theme</vt:lpstr>
      <vt:lpstr>PowerPoint Presentation</vt:lpstr>
      <vt:lpstr>CTFL-ISTQB Outline</vt:lpstr>
      <vt:lpstr>Ch1. Fundamentals of Testing </vt:lpstr>
      <vt:lpstr>What is Testing?</vt:lpstr>
      <vt:lpstr>What is Testing?</vt:lpstr>
      <vt:lpstr>What is Testing? </vt:lpstr>
      <vt:lpstr>Why is Testing Necessary? </vt:lpstr>
      <vt:lpstr>Verification and Validation </vt:lpstr>
      <vt:lpstr>Testing Objectives </vt:lpstr>
      <vt:lpstr>Test Objectives (2)</vt:lpstr>
      <vt:lpstr>Testing and Debugging</vt:lpstr>
      <vt:lpstr>How much Testing is enough? </vt:lpstr>
      <vt:lpstr>Quality Management </vt:lpstr>
      <vt:lpstr>QA vs. QC? </vt:lpstr>
      <vt:lpstr>Errors, Defects, and Failures</vt:lpstr>
      <vt:lpstr>PowerPoint Presentation</vt:lpstr>
      <vt:lpstr>Why do errors happen ?</vt:lpstr>
      <vt:lpstr>False Positive Vs. False Negative </vt:lpstr>
      <vt:lpstr>False positive or false negative ? </vt:lpstr>
      <vt:lpstr>Root Cause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Bug Report Contents</vt:lpstr>
      <vt:lpstr>Bug Report lifecycle</vt:lpstr>
      <vt:lpstr>Seven Testing Principles </vt:lpstr>
      <vt:lpstr>1) Testing Shows Presence of Defects </vt:lpstr>
      <vt:lpstr>2) Exhaustive Testing is impossible </vt:lpstr>
      <vt:lpstr>3) Early Testing</vt:lpstr>
      <vt:lpstr>4) Defect Clustering </vt:lpstr>
      <vt:lpstr>5) Pesticide Paradox - Tests wear out</vt:lpstr>
      <vt:lpstr>6) Testing is Context Dependent </vt:lpstr>
      <vt:lpstr>7) Absence-of-Errors Fallacy </vt:lpstr>
      <vt:lpstr>Test Process </vt:lpstr>
      <vt:lpstr>Test Activities </vt:lpstr>
      <vt:lpstr>Test Planning </vt:lpstr>
      <vt:lpstr>Test Control </vt:lpstr>
      <vt:lpstr>  Test Analysis ““ What To Test ?“ and Test Design “How to Test”   </vt:lpstr>
      <vt:lpstr>Test Implementation </vt:lpstr>
      <vt:lpstr>Test Execution</vt:lpstr>
      <vt:lpstr>Evaluating Exit Criteria and Reporting - Test Completion </vt:lpstr>
      <vt:lpstr>Test Closure Activities - Test Completion  </vt:lpstr>
      <vt:lpstr>Test Summary Report </vt:lpstr>
      <vt:lpstr>Testware - Test Work Products</vt:lpstr>
      <vt:lpstr>Traceability between the Test Basis and Testware</vt:lpstr>
      <vt:lpstr>Test Leader and Tester - Roles</vt:lpstr>
      <vt:lpstr>Test Leader’s Tasks (Test management)</vt:lpstr>
      <vt:lpstr>The Tester</vt:lpstr>
      <vt:lpstr>Tester’s Tasks</vt:lpstr>
      <vt:lpstr>Specialized Testers</vt:lpstr>
      <vt:lpstr>Want to be a good Tester?</vt:lpstr>
      <vt:lpstr>Whole Team Approach</vt:lpstr>
      <vt:lpstr>Level of Independence</vt:lpstr>
      <vt:lpstr>What is the Psychology of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Chapter 2: Testing Throughout the Software Lifecycle</vt:lpstr>
      <vt:lpstr>Software Development Models</vt:lpstr>
      <vt:lpstr>Characteristics of good Testing In any software lifecycle model </vt:lpstr>
      <vt:lpstr>Software Development Models</vt:lpstr>
      <vt:lpstr>Sequential  Model</vt:lpstr>
      <vt:lpstr>Which Model to select?</vt:lpstr>
      <vt:lpstr>1) Waterfall Model</vt:lpstr>
      <vt:lpstr>Advantage &amp; disadvantage Waterfall Model</vt:lpstr>
      <vt:lpstr>2) V-Model</vt:lpstr>
      <vt:lpstr>Incremental &amp; Iterative Development Model  </vt:lpstr>
      <vt:lpstr>3) Agile model</vt:lpstr>
      <vt:lpstr>Advantage &amp; disadvantage Agile Model</vt:lpstr>
      <vt:lpstr>4)RAD model </vt:lpstr>
      <vt:lpstr>5)Rational Unified Process</vt:lpstr>
      <vt:lpstr>PowerPoint Presentation</vt:lpstr>
      <vt:lpstr>6) Scrum</vt:lpstr>
      <vt:lpstr>7) Kanban</vt:lpstr>
      <vt:lpstr>8- Spiral (or Prototyping) </vt:lpstr>
      <vt:lpstr>PowerPoint Presentation</vt:lpstr>
      <vt:lpstr>PowerPoint Presentation</vt:lpstr>
      <vt:lpstr>PowerPoint Presentation</vt:lpstr>
      <vt:lpstr>Cost of fixing faults</vt:lpstr>
      <vt:lpstr>Test Levels</vt:lpstr>
      <vt:lpstr>1) Unit / Component Testing</vt:lpstr>
      <vt:lpstr> 2) Integration Testing</vt:lpstr>
      <vt:lpstr>Integration Testing Type</vt:lpstr>
      <vt:lpstr>Integration Approaches</vt:lpstr>
      <vt:lpstr>3) System Testing</vt:lpstr>
      <vt:lpstr>4)Acceptance Testing- Validation Testing</vt:lpstr>
      <vt:lpstr>Alpha and Beta testing </vt:lpstr>
      <vt:lpstr>PowerPoint Presentation</vt:lpstr>
      <vt:lpstr>PowerPoint Presentation</vt:lpstr>
      <vt:lpstr>PowerPoint Presentation</vt:lpstr>
      <vt:lpstr>PowerPoint Presentation</vt:lpstr>
      <vt:lpstr>Testing Types </vt:lpstr>
      <vt:lpstr>1) Functional Testing </vt:lpstr>
      <vt:lpstr> 2) Non-Functional Testing </vt:lpstr>
      <vt:lpstr>3) Structural Testing (White-box Testing) </vt:lpstr>
      <vt:lpstr>4- Change-related Testing </vt:lpstr>
      <vt:lpstr>4.1 Confirmation testing (Re-Testing)</vt:lpstr>
      <vt:lpstr>4.2  Regression Testing</vt:lpstr>
      <vt:lpstr>Regression Testing Automation</vt:lpstr>
      <vt:lpstr>Test Types &amp; Test Levels </vt:lpstr>
      <vt:lpstr>Maintenance Testing</vt:lpstr>
      <vt:lpstr>Type of Maintenance </vt:lpstr>
      <vt:lpstr>Example of Changes</vt:lpstr>
      <vt:lpstr>Challenges</vt:lpstr>
      <vt:lpstr>Testing as a Driver for Software Development</vt:lpstr>
      <vt:lpstr>1.Test-Driven Development (TTD)</vt:lpstr>
      <vt:lpstr>PowerPoint Presentation</vt:lpstr>
      <vt:lpstr>PowerPoint Presentation</vt:lpstr>
      <vt:lpstr>2.Acceptance Test-Driven Development (ATDD)</vt:lpstr>
      <vt:lpstr>Acceptance Test-Driven Development (ATDD)</vt:lpstr>
      <vt:lpstr>PowerPoint Presentation</vt:lpstr>
      <vt:lpstr>PowerPoint Presentation</vt:lpstr>
      <vt:lpstr>PowerPoint Presentation</vt:lpstr>
      <vt:lpstr>3.Behavior-Driven Development (BDD)</vt:lpstr>
      <vt:lpstr>PowerPoint Presentation</vt:lpstr>
      <vt:lpstr>DevOps &gt;&gt; to build CI</vt:lpstr>
      <vt:lpstr>benefits of DevOps</vt:lpstr>
      <vt:lpstr>DevOps risks and challenges</vt:lpstr>
      <vt:lpstr>Shift-Left Approach</vt:lpstr>
      <vt:lpstr>Retrospectives and Process Improvement</vt:lpstr>
      <vt:lpstr>Retrospectives benefits for testing include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 </cp:lastModifiedBy>
  <cp:revision>223</cp:revision>
  <dcterms:created xsi:type="dcterms:W3CDTF">2019-03-20T08:20:32Z</dcterms:created>
  <dcterms:modified xsi:type="dcterms:W3CDTF">2024-04-11T20:36:30Z</dcterms:modified>
</cp:coreProperties>
</file>